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BBT Martires Semi-Bold" panose="020B0604020202020204" charset="0"/>
      <p:regular r:id="rId25"/>
    </p:embeddedFont>
    <p:embeddedFont>
      <p:font typeface="Cheddar" panose="020B0604020202020204" charset="0"/>
      <p:regular r:id="rId26"/>
    </p:embeddedFont>
    <p:embeddedFont>
      <p:font typeface="Paytone One" panose="020B0604020202020204" charset="0"/>
      <p:regular r:id="rId27"/>
    </p:embeddedFont>
    <p:embeddedFont>
      <p:font typeface="Rokkitt" panose="020B0604020202020204" charset="0"/>
      <p:regular r:id="rId28"/>
    </p:embeddedFont>
    <p:embeddedFont>
      <p:font typeface="Rokkitt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03983-6AAC-491A-AB95-F7455D711625}"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FA38A-3E33-46CF-8778-6DD000C12985}" type="slidenum">
              <a:rPr lang="en-US" smtClean="0"/>
              <a:t>‹#›</a:t>
            </a:fld>
            <a:endParaRPr lang="en-US"/>
          </a:p>
        </p:txBody>
      </p:sp>
    </p:spTree>
    <p:extLst>
      <p:ext uri="{BB962C8B-B14F-4D97-AF65-F5344CB8AC3E}">
        <p14:creationId xmlns:p14="http://schemas.microsoft.com/office/powerpoint/2010/main" val="396775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FA38A-3E33-46CF-8778-6DD000C12985}" type="slidenum">
              <a:rPr lang="en-US" smtClean="0"/>
              <a:t>8</a:t>
            </a:fld>
            <a:endParaRPr lang="en-US"/>
          </a:p>
        </p:txBody>
      </p:sp>
    </p:spTree>
    <p:extLst>
      <p:ext uri="{BB962C8B-B14F-4D97-AF65-F5344CB8AC3E}">
        <p14:creationId xmlns:p14="http://schemas.microsoft.com/office/powerpoint/2010/main" val="262995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hyperlink" Target="https://danghieu19224.pythonanywhere.com"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53714" y="3234368"/>
            <a:ext cx="11434286" cy="4733925"/>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Paytone One"/>
                <a:ea typeface="Paytone One"/>
                <a:cs typeface="Paytone One"/>
                <a:sym typeface="Paytone One"/>
              </a:rPr>
              <a:t>Dự báo thời tiết bằng các thuật toán học máy</a:t>
            </a:r>
          </a:p>
        </p:txBody>
      </p:sp>
      <p:sp>
        <p:nvSpPr>
          <p:cNvPr id="4" name="TextBox 4"/>
          <p:cNvSpPr txBox="1"/>
          <p:nvPr/>
        </p:nvSpPr>
        <p:spPr>
          <a:xfrm>
            <a:off x="7686154" y="188199"/>
            <a:ext cx="9852720" cy="2305050"/>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Cheddar"/>
                <a:ea typeface="Cheddar"/>
                <a:cs typeface="Cheddar"/>
                <a:sym typeface="Cheddar"/>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49000" y="5143500"/>
            <a:ext cx="7239000" cy="5143500"/>
          </a:xfrm>
          <a:custGeom>
            <a:avLst/>
            <a:gdLst/>
            <a:ahLst/>
            <a:cxnLst/>
            <a:rect l="l" t="t" r="r" b="b"/>
            <a:pathLst>
              <a:path w="7715250" h="5143500">
                <a:moveTo>
                  <a:pt x="0" y="0"/>
                </a:moveTo>
                <a:lnTo>
                  <a:pt x="7715250" y="0"/>
                </a:lnTo>
                <a:lnTo>
                  <a:pt x="7715250" y="5143500"/>
                </a:lnTo>
                <a:lnTo>
                  <a:pt x="0" y="51435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66923" y="2364638"/>
            <a:ext cx="11320277" cy="7476406"/>
          </a:xfrm>
          <a:prstGeom prst="rect">
            <a:avLst/>
          </a:prstGeom>
        </p:spPr>
        <p:txBody>
          <a:bodyPr wrap="square" lIns="0" tIns="0" rIns="0" bIns="0" rtlCol="0" anchor="t">
            <a:spAutoFit/>
          </a:bodyPr>
          <a:lstStyle/>
          <a:p>
            <a:pPr algn="l">
              <a:lnSpc>
                <a:spcPts val="5328"/>
              </a:lnSpc>
            </a:pPr>
            <a:r>
              <a:rPr lang="en-US" sz="4000" dirty="0" err="1">
                <a:solidFill>
                  <a:srgbClr val="000000"/>
                </a:solidFill>
                <a:latin typeface="Rokkitt"/>
                <a:ea typeface="Rokkitt"/>
                <a:cs typeface="Rokkitt"/>
                <a:sym typeface="Rokkitt"/>
              </a:rPr>
              <a:t>Ưu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Đơn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giản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dễ</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hiểu</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Hiệu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những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tuyến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tách</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nhanh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chóng</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Cơ</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sở</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phức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tạp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hơn</a:t>
            </a:r>
            <a:endParaRPr lang="en-US" sz="4000" dirty="0">
              <a:solidFill>
                <a:srgbClr val="000000"/>
              </a:solidFill>
              <a:latin typeface="Rokkitt"/>
              <a:ea typeface="Rokkitt"/>
              <a:cs typeface="Rokkitt"/>
              <a:sym typeface="Rokkitt"/>
            </a:endParaRPr>
          </a:p>
          <a:p>
            <a:pPr algn="l">
              <a:lnSpc>
                <a:spcPts val="5328"/>
              </a:lnSpc>
            </a:pPr>
            <a:r>
              <a:rPr lang="en-US" sz="4000" dirty="0" err="1">
                <a:solidFill>
                  <a:srgbClr val="000000"/>
                </a:solidFill>
                <a:latin typeface="Rokkitt"/>
                <a:ea typeface="Rokkitt"/>
                <a:cs typeface="Rokkitt"/>
                <a:sym typeface="Rokkitt"/>
              </a:rPr>
              <a:t>Nhược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Không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lý</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phi </a:t>
            </a:r>
            <a:r>
              <a:rPr lang="en-US" sz="4000" dirty="0" err="1">
                <a:solidFill>
                  <a:srgbClr val="000000"/>
                </a:solidFill>
                <a:latin typeface="Rokkitt"/>
                <a:ea typeface="Rokkitt"/>
                <a:cs typeface="Rokkitt"/>
                <a:sym typeface="Rokkitt"/>
              </a:rPr>
              <a:t>tuyến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tách</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Khả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năng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hội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tụ</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phụ</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thuộc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Thiếu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khả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năng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tổng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quát</a:t>
            </a:r>
            <a:endParaRPr lang="en-US" sz="4000" dirty="0">
              <a:solidFill>
                <a:srgbClr val="000000"/>
              </a:solidFill>
              <a:latin typeface="Rokkitt"/>
              <a:ea typeface="Rokkitt"/>
              <a:cs typeface="Rokkitt"/>
              <a:sym typeface="Rokkitt"/>
            </a:endParaRPr>
          </a:p>
          <a:p>
            <a:pPr marL="821656" lvl="1" indent="-410828" algn="l">
              <a:lnSpc>
                <a:spcPts val="5328"/>
              </a:lnSpc>
              <a:buFont typeface="Arial"/>
              <a:buChar char="•"/>
            </a:pPr>
            <a:r>
              <a:rPr lang="en-US" sz="4000" dirty="0" err="1">
                <a:solidFill>
                  <a:srgbClr val="000000"/>
                </a:solidFill>
                <a:latin typeface="Rokkitt"/>
                <a:ea typeface="Rokkitt"/>
                <a:cs typeface="Rokkitt"/>
                <a:sym typeface="Rokkitt"/>
              </a:rPr>
              <a:t>Cập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trọng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ưu</a:t>
            </a:r>
            <a:endParaRPr lang="en-US" sz="4000" dirty="0">
              <a:solidFill>
                <a:srgbClr val="000000"/>
              </a:solidFill>
              <a:latin typeface="Rokkitt"/>
              <a:ea typeface="Rokkitt"/>
              <a:cs typeface="Rokkitt"/>
              <a:sym typeface="Rokkitt"/>
            </a:endParaRPr>
          </a:p>
          <a:p>
            <a:pPr algn="l">
              <a:lnSpc>
                <a:spcPts val="5328"/>
              </a:lnSpc>
              <a:spcBef>
                <a:spcPct val="0"/>
              </a:spcBef>
            </a:pPr>
            <a:endParaRPr lang="en-US" sz="4000" dirty="0">
              <a:solidFill>
                <a:srgbClr val="000000"/>
              </a:solidFill>
              <a:latin typeface="Rokkitt"/>
              <a:ea typeface="Rokkitt"/>
              <a:cs typeface="Rokkitt"/>
              <a:sym typeface="Rokkitt"/>
            </a:endParaRPr>
          </a:p>
        </p:txBody>
      </p:sp>
      <p:sp>
        <p:nvSpPr>
          <p:cNvPr id="4" name="Freeform 4"/>
          <p:cNvSpPr/>
          <p:nvPr/>
        </p:nvSpPr>
        <p:spPr>
          <a:xfrm>
            <a:off x="12153684" y="0"/>
            <a:ext cx="6134316" cy="5143500"/>
          </a:xfrm>
          <a:custGeom>
            <a:avLst/>
            <a:gdLst/>
            <a:ahLst/>
            <a:cxnLst/>
            <a:rect l="l" t="t" r="r" b="b"/>
            <a:pathLst>
              <a:path w="6134316" h="5143500">
                <a:moveTo>
                  <a:pt x="0" y="0"/>
                </a:moveTo>
                <a:lnTo>
                  <a:pt x="6134316" y="0"/>
                </a:lnTo>
                <a:lnTo>
                  <a:pt x="6134316" y="5143500"/>
                </a:lnTo>
                <a:lnTo>
                  <a:pt x="0" y="51435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146645" y="1101724"/>
            <a:ext cx="6397208" cy="873125"/>
          </a:xfrm>
          <a:prstGeom prst="rect">
            <a:avLst/>
          </a:prstGeom>
        </p:spPr>
        <p:txBody>
          <a:bodyPr lIns="0" tIns="0" rIns="0" bIns="0" rtlCol="0" anchor="t">
            <a:spAutoFit/>
          </a:bodyPr>
          <a:lstStyle/>
          <a:p>
            <a:pPr algn="ctr">
              <a:lnSpc>
                <a:spcPts val="7000"/>
              </a:lnSpc>
              <a:spcBef>
                <a:spcPct val="0"/>
              </a:spcBef>
            </a:pPr>
            <a:r>
              <a:rPr lang="en-US" sz="5000" dirty="0">
                <a:solidFill>
                  <a:srgbClr val="000000"/>
                </a:solidFill>
                <a:latin typeface="Rokkitt"/>
                <a:ea typeface="Rokkitt"/>
                <a:cs typeface="Rokkitt"/>
                <a:sym typeface="Rokkitt"/>
              </a:rPr>
              <a:t>ƯU NHƯỢC ĐIỂM</a:t>
            </a:r>
          </a:p>
        </p:txBody>
      </p:sp>
      <p:sp>
        <p:nvSpPr>
          <p:cNvPr id="6" name="TextBox 6"/>
          <p:cNvSpPr txBox="1"/>
          <p:nvPr/>
        </p:nvSpPr>
        <p:spPr>
          <a:xfrm>
            <a:off x="336949" y="-161925"/>
            <a:ext cx="12196133"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PERCEPTRON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01001" y="4253391"/>
            <a:ext cx="9586999" cy="6033609"/>
          </a:xfrm>
          <a:custGeom>
            <a:avLst/>
            <a:gdLst/>
            <a:ahLst/>
            <a:cxnLst/>
            <a:rect l="l" t="t" r="r" b="b"/>
            <a:pathLst>
              <a:path w="9586999" h="6033609">
                <a:moveTo>
                  <a:pt x="0" y="0"/>
                </a:moveTo>
                <a:lnTo>
                  <a:pt x="9586999" y="0"/>
                </a:lnTo>
                <a:lnTo>
                  <a:pt x="9586999" y="6033609"/>
                </a:lnTo>
                <a:lnTo>
                  <a:pt x="0" y="6033609"/>
                </a:lnTo>
                <a:lnTo>
                  <a:pt x="0" y="0"/>
                </a:lnTo>
                <a:close/>
              </a:path>
            </a:pathLst>
          </a:custGeom>
          <a:blipFill>
            <a:blip r:embed="rId2"/>
            <a:stretch>
              <a:fillRect/>
            </a:stretch>
          </a:blipFill>
        </p:spPr>
        <p:txBody>
          <a:bodyPr/>
          <a:lstStyle/>
          <a:p>
            <a:endParaRPr lang="en-US"/>
          </a:p>
        </p:txBody>
      </p:sp>
      <p:sp>
        <p:nvSpPr>
          <p:cNvPr id="3" name="Freeform 3"/>
          <p:cNvSpPr/>
          <p:nvPr/>
        </p:nvSpPr>
        <p:spPr>
          <a:xfrm>
            <a:off x="2352896" y="5130453"/>
            <a:ext cx="13582208" cy="26095"/>
          </a:xfrm>
          <a:custGeom>
            <a:avLst/>
            <a:gdLst/>
            <a:ahLst/>
            <a:cxnLst/>
            <a:rect l="l" t="t" r="r" b="b"/>
            <a:pathLst>
              <a:path w="13582208" h="26095">
                <a:moveTo>
                  <a:pt x="0" y="0"/>
                </a:moveTo>
                <a:lnTo>
                  <a:pt x="13582208" y="0"/>
                </a:lnTo>
                <a:lnTo>
                  <a:pt x="13582208" y="26094"/>
                </a:lnTo>
                <a:lnTo>
                  <a:pt x="0" y="260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46745" y="-161925"/>
            <a:ext cx="2615601"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ID3</a:t>
            </a:r>
          </a:p>
        </p:txBody>
      </p:sp>
      <p:sp>
        <p:nvSpPr>
          <p:cNvPr id="5" name="TextBox 5"/>
          <p:cNvSpPr txBox="1"/>
          <p:nvPr/>
        </p:nvSpPr>
        <p:spPr>
          <a:xfrm>
            <a:off x="96027" y="1105087"/>
            <a:ext cx="17394510" cy="2173672"/>
          </a:xfrm>
          <a:prstGeom prst="rect">
            <a:avLst/>
          </a:prstGeom>
        </p:spPr>
        <p:txBody>
          <a:bodyPr lIns="0" tIns="0" rIns="0" bIns="0" rtlCol="0" anchor="t">
            <a:spAutoFit/>
          </a:bodyPr>
          <a:lstStyle/>
          <a:p>
            <a:pPr marL="895350" lvl="1" indent="-571500" algn="l">
              <a:lnSpc>
                <a:spcPts val="4200"/>
              </a:lnSpc>
              <a:buFont typeface="Arial" panose="020B0604020202020204" pitchFamily="34" charset="0"/>
              <a:buChar char="•"/>
            </a:pPr>
            <a:r>
              <a:rPr lang="en-US" sz="4000" dirty="0">
                <a:solidFill>
                  <a:srgbClr val="000000"/>
                </a:solidFill>
                <a:latin typeface="Rokkitt"/>
                <a:ea typeface="Rokkitt"/>
                <a:cs typeface="Rokkitt"/>
                <a:sym typeface="Rokkitt"/>
              </a:rPr>
              <a:t>ID3 (Iterative </a:t>
            </a:r>
            <a:r>
              <a:rPr lang="en-US" sz="4000" dirty="0" err="1">
                <a:solidFill>
                  <a:srgbClr val="000000"/>
                </a:solidFill>
                <a:latin typeface="Rokkitt"/>
                <a:ea typeface="Rokkitt"/>
                <a:cs typeface="Rokkitt"/>
                <a:sym typeface="Rokkitt"/>
              </a:rPr>
              <a:t>Dichotomiser</a:t>
            </a:r>
            <a:r>
              <a:rPr lang="en-US" sz="4000" dirty="0">
                <a:solidFill>
                  <a:srgbClr val="000000"/>
                </a:solidFill>
                <a:latin typeface="Rokkitt"/>
                <a:ea typeface="Rokkitt"/>
                <a:cs typeface="Rokkitt"/>
                <a:sym typeface="Rokkitt"/>
              </a:rPr>
              <a:t> 3):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loại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theo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tiếp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cận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tham</a:t>
            </a:r>
            <a:r>
              <a:rPr lang="en-US" sz="4000" dirty="0">
                <a:solidFill>
                  <a:srgbClr val="000000"/>
                </a:solidFill>
                <a:latin typeface="Rokkitt"/>
                <a:ea typeface="Rokkitt"/>
                <a:cs typeface="Rokkitt"/>
                <a:sym typeface="Rokkitt"/>
              </a:rPr>
              <a:t> lam </a:t>
            </a:r>
            <a:r>
              <a:rPr lang="en-US" sz="4000" dirty="0" err="1">
                <a:solidFill>
                  <a:srgbClr val="000000"/>
                </a:solidFill>
                <a:latin typeface="Rokkitt"/>
                <a:ea typeface="Rokkitt"/>
                <a:cs typeface="Rokkitt"/>
                <a:sym typeface="Rokkitt"/>
              </a:rPr>
              <a:t>bằng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chọn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thuộc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nhất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nhằm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mang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lại</a:t>
            </a:r>
            <a:r>
              <a:rPr lang="en-US" sz="4000" dirty="0">
                <a:solidFill>
                  <a:srgbClr val="000000"/>
                </a:solidFill>
                <a:latin typeface="Rokkitt"/>
                <a:ea typeface="Rokkitt"/>
                <a:cs typeface="Rokkitt"/>
                <a:sym typeface="Rokkitt"/>
              </a:rPr>
              <a:t> Information Gain (IG - </a:t>
            </a:r>
            <a:r>
              <a:rPr lang="en-US" sz="4000" dirty="0" err="1">
                <a:solidFill>
                  <a:srgbClr val="000000"/>
                </a:solidFill>
                <a:latin typeface="Rokkitt"/>
                <a:ea typeface="Rokkitt"/>
                <a:cs typeface="Rokkitt"/>
                <a:sym typeface="Rokkitt"/>
              </a:rPr>
              <a:t>lợi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ích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thông</a:t>
            </a:r>
            <a:r>
              <a:rPr lang="en-US" sz="4000" dirty="0">
                <a:solidFill>
                  <a:srgbClr val="000000"/>
                </a:solidFill>
                <a:latin typeface="Rokkitt"/>
                <a:ea typeface="Rokkitt"/>
                <a:cs typeface="Rokkitt"/>
                <a:sym typeface="Rokkitt"/>
              </a:rPr>
              <a:t> tin) </a:t>
            </a:r>
            <a:r>
              <a:rPr lang="en-US" sz="4000" dirty="0" err="1">
                <a:solidFill>
                  <a:srgbClr val="000000"/>
                </a:solidFill>
                <a:latin typeface="Rokkitt"/>
                <a:ea typeface="Rokkitt"/>
                <a:cs typeface="Rokkitt"/>
                <a:sym typeface="Rokkitt"/>
              </a:rPr>
              <a:t>tối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hoặc</a:t>
            </a:r>
            <a:r>
              <a:rPr lang="en-US" sz="4000" dirty="0">
                <a:solidFill>
                  <a:srgbClr val="000000"/>
                </a:solidFill>
                <a:latin typeface="Rokkitt"/>
                <a:ea typeface="Rokkitt"/>
                <a:cs typeface="Rokkitt"/>
                <a:sym typeface="Rokkitt"/>
              </a:rPr>
              <a:t> Entropy </a:t>
            </a:r>
            <a:r>
              <a:rPr lang="en-US" sz="4000" dirty="0" err="1">
                <a:solidFill>
                  <a:srgbClr val="000000"/>
                </a:solidFill>
                <a:latin typeface="Rokkitt"/>
                <a:ea typeface="Rokkitt"/>
                <a:cs typeface="Rokkitt"/>
                <a:sym typeface="Rokkitt"/>
              </a:rPr>
              <a:t>tối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thiểu</a:t>
            </a:r>
            <a:r>
              <a:rPr lang="en-US" sz="4000" dirty="0">
                <a:solidFill>
                  <a:srgbClr val="000000"/>
                </a:solidFill>
                <a:latin typeface="Rokkitt"/>
                <a:ea typeface="Rokkitt"/>
                <a:cs typeface="Rokkitt"/>
                <a:sym typeface="Rokkitt"/>
              </a:rPr>
              <a:t> (entropy </a:t>
            </a:r>
            <a:r>
              <a:rPr lang="en-US" sz="4000" dirty="0" err="1">
                <a:solidFill>
                  <a:srgbClr val="000000"/>
                </a:solidFill>
                <a:latin typeface="Rokkitt"/>
                <a:ea typeface="Rokkitt"/>
                <a:cs typeface="Rokkitt"/>
                <a:sym typeface="Rokkitt"/>
              </a:rPr>
              <a:t>dùng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để</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chỉ</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trạng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thái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ngẫu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tự</a:t>
            </a:r>
            <a:r>
              <a:rPr lang="en-US" sz="4000" dirty="0">
                <a:solidFill>
                  <a:srgbClr val="000000"/>
                </a:solidFill>
                <a:latin typeface="Rokkitt"/>
                <a:ea typeface="Rokkitt"/>
                <a:cs typeface="Rokkitt"/>
                <a:sym typeface="Rokkitt"/>
              </a:rPr>
              <a:t>).</a:t>
            </a:r>
          </a:p>
        </p:txBody>
      </p:sp>
      <p:sp>
        <p:nvSpPr>
          <p:cNvPr id="6" name="TextBox 6"/>
          <p:cNvSpPr txBox="1"/>
          <p:nvPr/>
        </p:nvSpPr>
        <p:spPr>
          <a:xfrm>
            <a:off x="96027" y="3458935"/>
            <a:ext cx="10267173" cy="1635063"/>
          </a:xfrm>
          <a:prstGeom prst="rect">
            <a:avLst/>
          </a:prstGeom>
        </p:spPr>
        <p:txBody>
          <a:bodyPr wrap="square" lIns="0" tIns="0" rIns="0" bIns="0" rtlCol="0" anchor="t">
            <a:spAutoFit/>
          </a:bodyPr>
          <a:lstStyle/>
          <a:p>
            <a:pPr marL="895350" lvl="1" indent="-571500" algn="l">
              <a:lnSpc>
                <a:spcPts val="4200"/>
              </a:lnSpc>
              <a:buFont typeface="Arial" panose="020B0604020202020204" pitchFamily="34" charset="0"/>
              <a:buChar char="•"/>
            </a:pPr>
            <a:r>
              <a:rPr lang="en-US" sz="4000" dirty="0" err="1">
                <a:solidFill>
                  <a:srgbClr val="000000"/>
                </a:solidFill>
                <a:latin typeface="Rokkitt"/>
                <a:ea typeface="Rokkitt"/>
                <a:cs typeface="Rokkitt"/>
                <a:sym typeface="Rokkitt"/>
              </a:rPr>
              <a:t>Bản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chất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ID3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xây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cây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quyết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định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nhằm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loại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thuộc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nó</a:t>
            </a:r>
            <a:r>
              <a:rPr lang="en-US" sz="4000" dirty="0">
                <a:solidFill>
                  <a:srgbClr val="000000"/>
                </a:solidFill>
                <a:latin typeface="Rokkitt"/>
                <a:ea typeface="Rokkitt"/>
                <a:cs typeface="Rokkitt"/>
                <a:sym typeface="Rokkitt"/>
              </a:rPr>
              <a:t>.</a:t>
            </a:r>
          </a:p>
        </p:txBody>
      </p:sp>
      <p:sp>
        <p:nvSpPr>
          <p:cNvPr id="7" name="TextBox 7"/>
          <p:cNvSpPr txBox="1"/>
          <p:nvPr/>
        </p:nvSpPr>
        <p:spPr>
          <a:xfrm>
            <a:off x="955220" y="5966172"/>
            <a:ext cx="4214252" cy="873125"/>
          </a:xfrm>
          <a:prstGeom prst="rect">
            <a:avLst/>
          </a:prstGeom>
        </p:spPr>
        <p:txBody>
          <a:bodyPr lIns="0" tIns="0" rIns="0" bIns="0" rtlCol="0" anchor="t">
            <a:spAutoFit/>
          </a:bodyPr>
          <a:lstStyle/>
          <a:p>
            <a:pPr>
              <a:lnSpc>
                <a:spcPts val="7000"/>
              </a:lnSpc>
              <a:spcBef>
                <a:spcPct val="0"/>
              </a:spcBef>
            </a:pPr>
            <a:r>
              <a:rPr lang="en-US" sz="5000" dirty="0">
                <a:solidFill>
                  <a:srgbClr val="000000"/>
                </a:solidFill>
                <a:latin typeface="Rokkitt"/>
                <a:ea typeface="Rokkitt"/>
                <a:cs typeface="Rokkitt"/>
                <a:sym typeface="Rokkitt"/>
              </a:rPr>
              <a:t>Input - Output</a:t>
            </a:r>
          </a:p>
        </p:txBody>
      </p:sp>
      <p:sp>
        <p:nvSpPr>
          <p:cNvPr id="8" name="TextBox 8"/>
          <p:cNvSpPr txBox="1"/>
          <p:nvPr/>
        </p:nvSpPr>
        <p:spPr>
          <a:xfrm>
            <a:off x="446744" y="7103388"/>
            <a:ext cx="7935255" cy="1635063"/>
          </a:xfrm>
          <a:prstGeom prst="rect">
            <a:avLst/>
          </a:prstGeom>
        </p:spPr>
        <p:txBody>
          <a:bodyPr wrap="square" lIns="0" tIns="0" rIns="0" bIns="0" rtlCol="0" anchor="t">
            <a:spAutoFit/>
          </a:bodyPr>
          <a:lstStyle/>
          <a:p>
            <a:pPr marL="571500" indent="-571500" algn="l">
              <a:lnSpc>
                <a:spcPts val="4200"/>
              </a:lnSpc>
              <a:buFont typeface="Arial" panose="020B0604020202020204" pitchFamily="34" charset="0"/>
              <a:buChar char="•"/>
            </a:pPr>
            <a:r>
              <a:rPr lang="en-US" sz="4000" dirty="0">
                <a:solidFill>
                  <a:srgbClr val="000000"/>
                </a:solidFill>
                <a:latin typeface="Rokkitt"/>
                <a:ea typeface="Rokkitt"/>
                <a:cs typeface="Rokkitt"/>
                <a:sym typeface="Rokkitt"/>
              </a:rPr>
              <a:t>Input: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tập</a:t>
            </a:r>
            <a:r>
              <a:rPr lang="en-US" sz="4000" dirty="0">
                <a:solidFill>
                  <a:srgbClr val="000000"/>
                </a:solidFill>
                <a:latin typeface="Rokkitt"/>
                <a:ea typeface="Rokkitt"/>
                <a:cs typeface="Rokkitt"/>
                <a:sym typeface="Rokkitt"/>
              </a:rPr>
              <a:t> DL </a:t>
            </a:r>
            <a:r>
              <a:rPr lang="en-US" sz="4000" dirty="0" err="1">
                <a:solidFill>
                  <a:srgbClr val="000000"/>
                </a:solidFill>
                <a:latin typeface="Rokkitt"/>
                <a:ea typeface="Rokkitt"/>
                <a:cs typeface="Rokkitt"/>
                <a:sym typeface="Rokkitt"/>
              </a:rPr>
              <a:t>đã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nhãn</a:t>
            </a:r>
            <a:endParaRPr lang="en-US" sz="4000" dirty="0">
              <a:solidFill>
                <a:srgbClr val="000000"/>
              </a:solidFill>
              <a:latin typeface="Rokkitt"/>
              <a:ea typeface="Rokkitt"/>
              <a:cs typeface="Rokkitt"/>
              <a:sym typeface="Rokkitt"/>
            </a:endParaRPr>
          </a:p>
          <a:p>
            <a:pPr marL="571500" indent="-571500" algn="l">
              <a:lnSpc>
                <a:spcPts val="4200"/>
              </a:lnSpc>
              <a:spcBef>
                <a:spcPct val="0"/>
              </a:spcBef>
              <a:buFont typeface="Arial" panose="020B0604020202020204" pitchFamily="34" charset="0"/>
              <a:buChar char="•"/>
            </a:pPr>
            <a:r>
              <a:rPr lang="en-US" sz="4000" dirty="0">
                <a:solidFill>
                  <a:srgbClr val="000000"/>
                </a:solidFill>
                <a:latin typeface="Rokkitt"/>
                <a:ea typeface="Rokkitt"/>
                <a:cs typeface="Rokkitt"/>
                <a:sym typeface="Rokkitt"/>
              </a:rPr>
              <a:t>Output: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cây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quyết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định</a:t>
            </a:r>
            <a:endParaRPr lang="en-US" sz="4000" dirty="0">
              <a:solidFill>
                <a:srgbClr val="000000"/>
              </a:solidFill>
              <a:latin typeface="Rokkitt"/>
              <a:ea typeface="Rokkitt"/>
              <a:cs typeface="Rokkitt"/>
              <a:sym typeface="Rokki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86765"/>
            <a:ext cx="18288000" cy="9395460"/>
          </a:xfrm>
          <a:custGeom>
            <a:avLst/>
            <a:gdLst/>
            <a:ahLst/>
            <a:cxnLst/>
            <a:rect l="l" t="t" r="r" b="b"/>
            <a:pathLst>
              <a:path w="18288000" h="9395460">
                <a:moveTo>
                  <a:pt x="0" y="0"/>
                </a:moveTo>
                <a:lnTo>
                  <a:pt x="18288000" y="0"/>
                </a:lnTo>
                <a:lnTo>
                  <a:pt x="18288000" y="9395460"/>
                </a:lnTo>
                <a:lnTo>
                  <a:pt x="0" y="9395460"/>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446745" y="-161925"/>
            <a:ext cx="2615601"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37712" y="818356"/>
            <a:ext cx="8650288" cy="8650288"/>
          </a:xfrm>
          <a:custGeom>
            <a:avLst/>
            <a:gdLst/>
            <a:ahLst/>
            <a:cxnLst/>
            <a:rect l="l" t="t" r="r" b="b"/>
            <a:pathLst>
              <a:path w="8650288" h="8650288">
                <a:moveTo>
                  <a:pt x="0" y="0"/>
                </a:moveTo>
                <a:lnTo>
                  <a:pt x="8650288" y="0"/>
                </a:lnTo>
                <a:lnTo>
                  <a:pt x="8650288" y="8650288"/>
                </a:lnTo>
                <a:lnTo>
                  <a:pt x="0" y="865028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46745" y="2448560"/>
            <a:ext cx="8697255" cy="5886227"/>
          </a:xfrm>
          <a:prstGeom prst="rect">
            <a:avLst/>
          </a:prstGeom>
        </p:spPr>
        <p:txBody>
          <a:bodyPr lIns="0" tIns="0" rIns="0" bIns="0" rtlCol="0" anchor="t">
            <a:spAutoFit/>
          </a:bodyPr>
          <a:lstStyle/>
          <a:p>
            <a:pPr algn="l">
              <a:lnSpc>
                <a:spcPts val="5086"/>
              </a:lnSpc>
            </a:pPr>
            <a:r>
              <a:rPr lang="en-US" sz="4000" dirty="0" err="1">
                <a:solidFill>
                  <a:srgbClr val="000000"/>
                </a:solidFill>
                <a:latin typeface="Rokkitt"/>
                <a:ea typeface="Rokkitt"/>
                <a:cs typeface="Rokkitt"/>
                <a:sym typeface="Rokkitt"/>
              </a:rPr>
              <a:t>Ưu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784360" lvl="1" indent="-392180" algn="l">
              <a:lnSpc>
                <a:spcPts val="5086"/>
              </a:lnSpc>
              <a:buFont typeface="Arial"/>
              <a:buChar char="•"/>
            </a:pPr>
            <a:r>
              <a:rPr lang="en-US" sz="4000" dirty="0" err="1">
                <a:solidFill>
                  <a:srgbClr val="000000"/>
                </a:solidFill>
                <a:latin typeface="Rokkitt"/>
                <a:ea typeface="Rokkitt"/>
                <a:cs typeface="Rokkitt"/>
                <a:sym typeface="Rokkitt"/>
              </a:rPr>
              <a:t>Đơn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giản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dễ</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hiểu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nhanh</a:t>
            </a:r>
            <a:endParaRPr lang="en-US" sz="4000" dirty="0">
              <a:solidFill>
                <a:srgbClr val="000000"/>
              </a:solidFill>
              <a:latin typeface="Rokkitt"/>
              <a:ea typeface="Rokkitt"/>
              <a:cs typeface="Rokkitt"/>
              <a:sym typeface="Rokkitt"/>
            </a:endParaRPr>
          </a:p>
          <a:p>
            <a:pPr marL="784360" lvl="1" indent="-392180" algn="l">
              <a:lnSpc>
                <a:spcPts val="5086"/>
              </a:lnSpc>
              <a:buFont typeface="Arial"/>
              <a:buChar char="•"/>
            </a:pPr>
            <a:r>
              <a:rPr lang="en-US" sz="4000" dirty="0" err="1">
                <a:solidFill>
                  <a:srgbClr val="000000"/>
                </a:solidFill>
                <a:latin typeface="Rokkitt"/>
                <a:ea typeface="Rokkitt"/>
                <a:cs typeface="Rokkitt"/>
                <a:sym typeface="Rokkitt"/>
              </a:rPr>
              <a:t>Không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cần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tham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biệt</a:t>
            </a:r>
            <a:endParaRPr lang="en-US" sz="4000" dirty="0">
              <a:solidFill>
                <a:srgbClr val="000000"/>
              </a:solidFill>
              <a:latin typeface="Rokkitt"/>
              <a:ea typeface="Rokkitt"/>
              <a:cs typeface="Rokkitt"/>
              <a:sym typeface="Rokkitt"/>
            </a:endParaRPr>
          </a:p>
          <a:p>
            <a:pPr algn="l">
              <a:lnSpc>
                <a:spcPts val="5086"/>
              </a:lnSpc>
            </a:pPr>
            <a:r>
              <a:rPr lang="en-US" sz="4000" dirty="0" err="1">
                <a:solidFill>
                  <a:srgbClr val="000000"/>
                </a:solidFill>
                <a:latin typeface="Rokkitt"/>
                <a:ea typeface="Rokkitt"/>
                <a:cs typeface="Rokkitt"/>
                <a:sym typeface="Rokkitt"/>
              </a:rPr>
              <a:t>Nhược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784360" lvl="1" indent="-392180" algn="l">
              <a:lnSpc>
                <a:spcPts val="5086"/>
              </a:lnSpc>
              <a:buFont typeface="Arial"/>
              <a:buChar char="•"/>
            </a:pP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xu </a:t>
            </a:r>
            <a:r>
              <a:rPr lang="en-US" sz="4000" dirty="0" err="1">
                <a:solidFill>
                  <a:srgbClr val="000000"/>
                </a:solidFill>
                <a:latin typeface="Rokkitt"/>
                <a:ea typeface="Rokkitt"/>
                <a:cs typeface="Rokkitt"/>
                <a:sym typeface="Rokkitt"/>
              </a:rPr>
              <a:t>hướng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tạo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cây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quá</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phức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tạp</a:t>
            </a:r>
            <a:r>
              <a:rPr lang="en-US" sz="4000" dirty="0">
                <a:solidFill>
                  <a:srgbClr val="000000"/>
                </a:solidFill>
                <a:latin typeface="Rokkitt"/>
                <a:ea typeface="Rokkitt"/>
                <a:cs typeface="Rokkitt"/>
                <a:sym typeface="Rokkitt"/>
              </a:rPr>
              <a:t> (overfitting)</a:t>
            </a:r>
          </a:p>
          <a:p>
            <a:pPr marL="784360" lvl="1" indent="-392180" algn="l">
              <a:lnSpc>
                <a:spcPts val="5086"/>
              </a:lnSpc>
              <a:buFont typeface="Arial"/>
              <a:buChar char="•"/>
            </a:pPr>
            <a:r>
              <a:rPr lang="en-US" sz="4000" dirty="0" err="1">
                <a:solidFill>
                  <a:srgbClr val="000000"/>
                </a:solidFill>
                <a:latin typeface="Rokkitt"/>
                <a:ea typeface="Rokkitt"/>
                <a:cs typeface="Rokkitt"/>
                <a:sym typeface="Rokkitt"/>
              </a:rPr>
              <a:t>Không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hoạt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tục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quá</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nhiều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thuộc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loại</a:t>
            </a:r>
            <a:endParaRPr lang="en-US" sz="4000" dirty="0">
              <a:solidFill>
                <a:srgbClr val="000000"/>
              </a:solidFill>
              <a:latin typeface="Rokkitt"/>
              <a:ea typeface="Rokkitt"/>
              <a:cs typeface="Rokkitt"/>
              <a:sym typeface="Rokkitt"/>
            </a:endParaRPr>
          </a:p>
        </p:txBody>
      </p:sp>
      <p:sp>
        <p:nvSpPr>
          <p:cNvPr id="4" name="TextBox 4"/>
          <p:cNvSpPr txBox="1"/>
          <p:nvPr/>
        </p:nvSpPr>
        <p:spPr>
          <a:xfrm>
            <a:off x="446745" y="-161925"/>
            <a:ext cx="2615601"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5" name="TextBox 5"/>
          <p:cNvSpPr txBox="1"/>
          <p:nvPr/>
        </p:nvSpPr>
        <p:spPr>
          <a:xfrm>
            <a:off x="3146645" y="1101724"/>
            <a:ext cx="6397208"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63102" y="-1007407"/>
            <a:ext cx="7524898" cy="11294407"/>
          </a:xfrm>
          <a:custGeom>
            <a:avLst/>
            <a:gdLst/>
            <a:ahLst/>
            <a:cxnLst/>
            <a:rect l="l" t="t" r="r" b="b"/>
            <a:pathLst>
              <a:path w="7524898" h="11294407">
                <a:moveTo>
                  <a:pt x="0" y="0"/>
                </a:moveTo>
                <a:lnTo>
                  <a:pt x="7524898" y="0"/>
                </a:lnTo>
                <a:lnTo>
                  <a:pt x="7524898" y="11294407"/>
                </a:lnTo>
                <a:lnTo>
                  <a:pt x="0" y="1129440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61925"/>
            <a:ext cx="10469645"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NEURAL NETWORKS</a:t>
            </a:r>
          </a:p>
        </p:txBody>
      </p:sp>
      <p:sp>
        <p:nvSpPr>
          <p:cNvPr id="4" name="TextBox 4"/>
          <p:cNvSpPr txBox="1"/>
          <p:nvPr/>
        </p:nvSpPr>
        <p:spPr>
          <a:xfrm>
            <a:off x="1028700" y="1139824"/>
            <a:ext cx="9105900" cy="5905463"/>
          </a:xfrm>
          <a:prstGeom prst="rect">
            <a:avLst/>
          </a:prstGeom>
        </p:spPr>
        <p:txBody>
          <a:bodyPr wrap="square" lIns="0" tIns="0" rIns="0" bIns="0" rtlCol="0" anchor="t">
            <a:spAutoFit/>
          </a:bodyPr>
          <a:lstStyle/>
          <a:p>
            <a:pPr algn="l">
              <a:lnSpc>
                <a:spcPts val="4603"/>
              </a:lnSpc>
            </a:pPr>
            <a:r>
              <a:rPr lang="en-US" sz="4000" dirty="0" err="1">
                <a:solidFill>
                  <a:srgbClr val="000000"/>
                </a:solidFill>
                <a:latin typeface="Rokkitt"/>
                <a:ea typeface="Rokkitt"/>
                <a:cs typeface="Rokkitt"/>
                <a:sym typeface="Rokkitt"/>
              </a:rPr>
              <a:t>Mạng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tạo</a:t>
            </a:r>
            <a:r>
              <a:rPr lang="en-US" sz="4000" dirty="0">
                <a:solidFill>
                  <a:srgbClr val="000000"/>
                </a:solidFill>
                <a:latin typeface="Rokkitt"/>
                <a:ea typeface="Rokkitt"/>
                <a:cs typeface="Rokkitt"/>
                <a:sym typeface="Rokkitt"/>
              </a:rPr>
              <a:t> (Artificial Neural Network - ANN)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mô</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hình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mô</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phỏng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hệ</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thống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thần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kinh</a:t>
            </a:r>
            <a:r>
              <a:rPr lang="en-US" sz="4000" dirty="0">
                <a:solidFill>
                  <a:srgbClr val="000000"/>
                </a:solidFill>
                <a:latin typeface="Rokkitt"/>
                <a:ea typeface="Rokkitt"/>
                <a:cs typeface="Rokkitt"/>
                <a:sym typeface="Rokkitt"/>
              </a:rPr>
              <a:t> con </a:t>
            </a:r>
            <a:r>
              <a:rPr lang="en-US" sz="4000" dirty="0" err="1">
                <a:solidFill>
                  <a:srgbClr val="000000"/>
                </a:solidFill>
                <a:latin typeface="Rokkitt"/>
                <a:ea typeface="Rokkitt"/>
                <a:cs typeface="Rokkitt"/>
                <a:sym typeface="Rokkitt"/>
              </a:rPr>
              <a:t>người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hoạt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ANN </a:t>
            </a:r>
            <a:r>
              <a:rPr lang="en-US" sz="4000" dirty="0" err="1">
                <a:solidFill>
                  <a:srgbClr val="000000"/>
                </a:solidFill>
                <a:latin typeface="Rokkitt"/>
                <a:ea typeface="Rokkitt"/>
                <a:cs typeface="Rokkitt"/>
                <a:sym typeface="Rokkitt"/>
              </a:rPr>
              <a:t>gồm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nhau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thông</a:t>
            </a:r>
            <a:r>
              <a:rPr lang="en-US" sz="4000" dirty="0">
                <a:solidFill>
                  <a:srgbClr val="000000"/>
                </a:solidFill>
                <a:latin typeface="Rokkitt"/>
                <a:ea typeface="Rokkitt"/>
                <a:cs typeface="Rokkitt"/>
                <a:sym typeface="Rokkitt"/>
              </a:rPr>
              <a:t> qua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trọng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Khi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lan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truyền</a:t>
            </a:r>
            <a:r>
              <a:rPr lang="en-US" sz="4000" dirty="0">
                <a:solidFill>
                  <a:srgbClr val="000000"/>
                </a:solidFill>
                <a:latin typeface="Rokkitt"/>
                <a:ea typeface="Rokkitt"/>
                <a:cs typeface="Rokkitt"/>
                <a:sym typeface="Rokkitt"/>
              </a:rPr>
              <a:t> qua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qua </a:t>
            </a:r>
            <a:r>
              <a:rPr lang="en-US" sz="4000" dirty="0" err="1">
                <a:solidFill>
                  <a:srgbClr val="000000"/>
                </a:solidFill>
                <a:latin typeface="Rokkitt"/>
                <a:ea typeface="Rokkitt"/>
                <a:cs typeface="Rokkitt"/>
                <a:sym typeface="Rokkitt"/>
              </a:rPr>
              <a:t>quá</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trình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huấn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luyện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mô</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hình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phân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loại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mới</a:t>
            </a:r>
            <a:r>
              <a:rPr lang="en-US" sz="4000" dirty="0">
                <a:solidFill>
                  <a:srgbClr val="000000"/>
                </a:solidFill>
                <a:latin typeface="Rokkitt"/>
                <a:ea typeface="Rokkitt"/>
                <a:cs typeface="Rokkitt"/>
                <a:sym typeface="Rokkitt"/>
              </a:rPr>
              <a:t>.</a:t>
            </a:r>
          </a:p>
          <a:p>
            <a:pPr algn="l">
              <a:lnSpc>
                <a:spcPts val="4603"/>
              </a:lnSpc>
              <a:spcBef>
                <a:spcPct val="0"/>
              </a:spcBef>
            </a:pPr>
            <a:endParaRPr lang="en-US" sz="4000" dirty="0">
              <a:solidFill>
                <a:srgbClr val="000000"/>
              </a:solidFill>
              <a:latin typeface="Rokkitt"/>
              <a:ea typeface="Rokkitt"/>
              <a:cs typeface="Rokkitt"/>
              <a:sym typeface="Rokkitt"/>
            </a:endParaRPr>
          </a:p>
        </p:txBody>
      </p:sp>
      <p:sp>
        <p:nvSpPr>
          <p:cNvPr id="5" name="TextBox 5"/>
          <p:cNvSpPr txBox="1"/>
          <p:nvPr/>
        </p:nvSpPr>
        <p:spPr>
          <a:xfrm>
            <a:off x="838200" y="6819900"/>
            <a:ext cx="3771900" cy="873125"/>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00000"/>
                </a:solidFill>
                <a:latin typeface="Rokkitt"/>
                <a:ea typeface="Rokkitt"/>
                <a:cs typeface="Rokkitt"/>
                <a:sym typeface="Rokkitt"/>
              </a:rPr>
              <a:t>Input-Output</a:t>
            </a:r>
          </a:p>
        </p:txBody>
      </p:sp>
      <p:sp>
        <p:nvSpPr>
          <p:cNvPr id="6" name="TextBox 6"/>
          <p:cNvSpPr txBox="1"/>
          <p:nvPr/>
        </p:nvSpPr>
        <p:spPr>
          <a:xfrm>
            <a:off x="1028699" y="7866118"/>
            <a:ext cx="9440945" cy="1096454"/>
          </a:xfrm>
          <a:prstGeom prst="rect">
            <a:avLst/>
          </a:prstGeom>
        </p:spPr>
        <p:txBody>
          <a:bodyPr wrap="square" lIns="0" tIns="0" rIns="0" bIns="0" rtlCol="0" anchor="t">
            <a:spAutoFit/>
          </a:bodyPr>
          <a:lstStyle/>
          <a:p>
            <a:pPr algn="l">
              <a:lnSpc>
                <a:spcPts val="4200"/>
              </a:lnSpc>
            </a:pPr>
            <a:r>
              <a:rPr lang="en-US" sz="4000" dirty="0">
                <a:solidFill>
                  <a:srgbClr val="000000"/>
                </a:solidFill>
                <a:latin typeface="Rokkitt"/>
                <a:ea typeface="Rokkitt"/>
                <a:cs typeface="Rokkitt"/>
                <a:sym typeface="Rokkitt"/>
              </a:rPr>
              <a:t>Input: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tập</a:t>
            </a:r>
            <a:r>
              <a:rPr lang="en-US" sz="4000" dirty="0">
                <a:solidFill>
                  <a:srgbClr val="000000"/>
                </a:solidFill>
                <a:latin typeface="Rokkitt"/>
                <a:ea typeface="Rokkitt"/>
                <a:cs typeface="Rokkitt"/>
                <a:sym typeface="Rokkitt"/>
              </a:rPr>
              <a:t> DL </a:t>
            </a:r>
            <a:r>
              <a:rPr lang="en-US" sz="4000" dirty="0" err="1">
                <a:solidFill>
                  <a:srgbClr val="000000"/>
                </a:solidFill>
                <a:latin typeface="Rokkitt"/>
                <a:ea typeface="Rokkitt"/>
                <a:cs typeface="Rokkitt"/>
                <a:sym typeface="Rokkitt"/>
              </a:rPr>
              <a:t>đã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nhãn</a:t>
            </a:r>
            <a:endParaRPr lang="en-US" sz="4000" dirty="0">
              <a:solidFill>
                <a:srgbClr val="000000"/>
              </a:solidFill>
              <a:latin typeface="Rokkitt"/>
              <a:ea typeface="Rokkitt"/>
              <a:cs typeface="Rokkitt"/>
              <a:sym typeface="Rokkitt"/>
            </a:endParaRPr>
          </a:p>
          <a:p>
            <a:pPr algn="l">
              <a:lnSpc>
                <a:spcPts val="4200"/>
              </a:lnSpc>
              <a:spcBef>
                <a:spcPct val="0"/>
              </a:spcBef>
            </a:pPr>
            <a:r>
              <a:rPr lang="en-US" sz="4000" dirty="0">
                <a:solidFill>
                  <a:srgbClr val="000000"/>
                </a:solidFill>
                <a:latin typeface="Rokkitt"/>
                <a:ea typeface="Rokkitt"/>
                <a:cs typeface="Rokkitt"/>
                <a:sym typeface="Rokkitt"/>
              </a:rPr>
              <a:t>Output: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vecto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đoán</a:t>
            </a:r>
            <a:endParaRPr lang="en-US" sz="4000" dirty="0">
              <a:solidFill>
                <a:srgbClr val="000000"/>
              </a:solidFill>
              <a:latin typeface="Rokkitt"/>
              <a:ea typeface="Rokkitt"/>
              <a:cs typeface="Rokkitt"/>
              <a:sym typeface="Rokki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00" y="1828800"/>
            <a:ext cx="8763000" cy="6961632"/>
          </a:xfrm>
          <a:custGeom>
            <a:avLst/>
            <a:gdLst/>
            <a:ahLst/>
            <a:cxnLst/>
            <a:rect l="l" t="t" r="r" b="b"/>
            <a:pathLst>
              <a:path w="9144000" h="6961632">
                <a:moveTo>
                  <a:pt x="0" y="0"/>
                </a:moveTo>
                <a:lnTo>
                  <a:pt x="9144000" y="0"/>
                </a:lnTo>
                <a:lnTo>
                  <a:pt x="9144000" y="6961632"/>
                </a:lnTo>
                <a:lnTo>
                  <a:pt x="0" y="69616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423844" y="1101724"/>
            <a:ext cx="3086997" cy="873125"/>
          </a:xfrm>
          <a:prstGeom prst="rect">
            <a:avLst/>
          </a:prstGeom>
        </p:spPr>
        <p:txBody>
          <a:bodyPr lIns="0" tIns="0" rIns="0" bIns="0" rtlCol="0" anchor="t">
            <a:spAutoFit/>
          </a:bodyPr>
          <a:lstStyle/>
          <a:p>
            <a:pPr algn="ctr">
              <a:lnSpc>
                <a:spcPts val="7000"/>
              </a:lnSpc>
              <a:spcBef>
                <a:spcPct val="0"/>
              </a:spcBef>
            </a:pPr>
            <a:r>
              <a:rPr lang="en-US" sz="5000" dirty="0" err="1">
                <a:solidFill>
                  <a:srgbClr val="000000"/>
                </a:solidFill>
                <a:latin typeface="Rokkitt"/>
                <a:ea typeface="Rokkitt"/>
                <a:cs typeface="Rokkitt"/>
                <a:sym typeface="Rokkitt"/>
              </a:rPr>
              <a:t>Cấu</a:t>
            </a:r>
            <a:r>
              <a:rPr lang="en-US" sz="5000" dirty="0">
                <a:solidFill>
                  <a:srgbClr val="000000"/>
                </a:solidFill>
                <a:latin typeface="Rokkitt"/>
                <a:ea typeface="Rokkitt"/>
                <a:cs typeface="Rokkitt"/>
                <a:sym typeface="Rokkitt"/>
              </a:rPr>
              <a:t> </a:t>
            </a:r>
            <a:r>
              <a:rPr lang="en-US" sz="5000" dirty="0" err="1">
                <a:solidFill>
                  <a:srgbClr val="000000"/>
                </a:solidFill>
                <a:latin typeface="Rokkitt"/>
                <a:ea typeface="Rokkitt"/>
                <a:cs typeface="Rokkitt"/>
                <a:sym typeface="Rokkitt"/>
              </a:rPr>
              <a:t>trúc</a:t>
            </a:r>
            <a:endParaRPr lang="en-US" sz="5000" dirty="0">
              <a:solidFill>
                <a:srgbClr val="000000"/>
              </a:solidFill>
              <a:latin typeface="Rokkitt"/>
              <a:ea typeface="Rokkitt"/>
              <a:cs typeface="Rokkitt"/>
              <a:sym typeface="Rokkitt"/>
            </a:endParaRPr>
          </a:p>
        </p:txBody>
      </p:sp>
      <p:sp>
        <p:nvSpPr>
          <p:cNvPr id="4" name="TextBox 4"/>
          <p:cNvSpPr txBox="1"/>
          <p:nvPr/>
        </p:nvSpPr>
        <p:spPr>
          <a:xfrm>
            <a:off x="393796" y="2068985"/>
            <a:ext cx="8978804" cy="8098371"/>
          </a:xfrm>
          <a:prstGeom prst="rect">
            <a:avLst/>
          </a:prstGeom>
        </p:spPr>
        <p:txBody>
          <a:bodyPr wrap="square" lIns="0" tIns="0" rIns="0" bIns="0" rtlCol="0" anchor="t">
            <a:spAutoFit/>
          </a:bodyPr>
          <a:lstStyle/>
          <a:p>
            <a:pPr marL="647700" lvl="1" indent="-323850" algn="l">
              <a:lnSpc>
                <a:spcPts val="4200"/>
              </a:lnSpc>
              <a:buFont typeface="Arial"/>
              <a:buChar char="•"/>
            </a:pP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(Input layer): </a:t>
            </a:r>
            <a:r>
              <a:rPr lang="en-US" sz="4000" dirty="0" err="1">
                <a:solidFill>
                  <a:srgbClr val="000000"/>
                </a:solidFill>
                <a:latin typeface="Rokkitt"/>
                <a:ea typeface="Rokkitt"/>
                <a:cs typeface="Rokkitt"/>
                <a:sym typeface="Rokkitt"/>
              </a:rPr>
              <a:t>Chứa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mỗi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tương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ứng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trưng</a:t>
            </a:r>
            <a:r>
              <a:rPr lang="en-US" sz="4000" dirty="0">
                <a:solidFill>
                  <a:srgbClr val="000000"/>
                </a:solidFill>
                <a:latin typeface="Rokkitt"/>
                <a:ea typeface="Rokkitt"/>
                <a:cs typeface="Rokkitt"/>
                <a:sym typeface="Rokkitt"/>
              </a:rPr>
              <a:t> (feature) </a:t>
            </a:r>
            <a:r>
              <a:rPr lang="en-US" sz="4000" dirty="0" err="1">
                <a:solidFill>
                  <a:srgbClr val="000000"/>
                </a:solidFill>
                <a:latin typeface="Rokkitt"/>
                <a:ea typeface="Rokkitt"/>
                <a:cs typeface="Rokkitt"/>
                <a:sym typeface="Rokkitt"/>
              </a:rPr>
              <a:t>từ</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a:t>
            </a:r>
          </a:p>
          <a:p>
            <a:pPr marL="647700" lvl="1" indent="-323850" algn="l">
              <a:lnSpc>
                <a:spcPts val="4200"/>
              </a:lnSpc>
              <a:buFont typeface="Arial"/>
              <a:buChar char="•"/>
            </a:pP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ẩn</a:t>
            </a:r>
            <a:r>
              <a:rPr lang="en-US" sz="4000" dirty="0">
                <a:solidFill>
                  <a:srgbClr val="000000"/>
                </a:solidFill>
                <a:latin typeface="Rokkitt"/>
                <a:ea typeface="Rokkitt"/>
                <a:cs typeface="Rokkitt"/>
                <a:sym typeface="Rokkitt"/>
              </a:rPr>
              <a:t> (Hidden layer): </a:t>
            </a:r>
            <a:r>
              <a:rPr lang="en-US" sz="4000" dirty="0" err="1">
                <a:solidFill>
                  <a:srgbClr val="000000"/>
                </a:solidFill>
                <a:latin typeface="Rokkitt"/>
                <a:ea typeface="Rokkitt"/>
                <a:cs typeface="Rokkitt"/>
                <a:sym typeface="Rokkitt"/>
              </a:rPr>
              <a:t>Mạng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thể</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nhiều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ẩn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mỗi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bao </a:t>
            </a:r>
            <a:r>
              <a:rPr lang="en-US" sz="4000" dirty="0" err="1">
                <a:solidFill>
                  <a:srgbClr val="000000"/>
                </a:solidFill>
                <a:latin typeface="Rokkitt"/>
                <a:ea typeface="Rokkitt"/>
                <a:cs typeface="Rokkitt"/>
                <a:sym typeface="Rokkitt"/>
              </a:rPr>
              <a:t>gồm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nhiều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ở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ẩn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 ở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Chúng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lý</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thông</a:t>
            </a:r>
            <a:r>
              <a:rPr lang="en-US" sz="4000" dirty="0">
                <a:solidFill>
                  <a:srgbClr val="000000"/>
                </a:solidFill>
                <a:latin typeface="Rokkitt"/>
                <a:ea typeface="Rokkitt"/>
                <a:cs typeface="Rokkitt"/>
                <a:sym typeface="Rokkitt"/>
              </a:rPr>
              <a:t> tin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tạo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trưng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trọng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giữa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nơ-ron</a:t>
            </a:r>
            <a:r>
              <a:rPr lang="en-US" sz="4000" dirty="0">
                <a:solidFill>
                  <a:srgbClr val="000000"/>
                </a:solidFill>
                <a:latin typeface="Rokkitt"/>
                <a:ea typeface="Rokkitt"/>
                <a:cs typeface="Rokkitt"/>
                <a:sym typeface="Rokkitt"/>
              </a:rPr>
              <a:t>.</a:t>
            </a:r>
          </a:p>
          <a:p>
            <a:pPr marL="647700" lvl="1" indent="-323850" algn="l">
              <a:lnSpc>
                <a:spcPts val="4200"/>
              </a:lnSpc>
              <a:buFont typeface="Arial"/>
              <a:buChar char="•"/>
            </a:pP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ra</a:t>
            </a:r>
            <a:r>
              <a:rPr lang="en-US" sz="4000" dirty="0">
                <a:solidFill>
                  <a:srgbClr val="000000"/>
                </a:solidFill>
                <a:latin typeface="Rokkitt"/>
                <a:ea typeface="Rokkitt"/>
                <a:cs typeface="Rokkitt"/>
                <a:sym typeface="Rokkitt"/>
              </a:rPr>
              <a:t> (Output layer):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cuối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cùng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bài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thông</a:t>
            </a:r>
            <a:r>
              <a:rPr lang="en-US" sz="4000" dirty="0">
                <a:solidFill>
                  <a:srgbClr val="000000"/>
                </a:solidFill>
                <a:latin typeface="Rokkitt"/>
                <a:ea typeface="Rokkitt"/>
                <a:cs typeface="Rokkitt"/>
                <a:sym typeface="Rokkitt"/>
              </a:rPr>
              <a:t> tin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lý</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từ</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ẩn</a:t>
            </a:r>
            <a:r>
              <a:rPr lang="en-US" sz="4000" dirty="0">
                <a:solidFill>
                  <a:srgbClr val="000000"/>
                </a:solidFill>
                <a:latin typeface="Rokkitt"/>
                <a:ea typeface="Rokkitt"/>
                <a:cs typeface="Rokkitt"/>
                <a:sym typeface="Rokkitt"/>
              </a:rPr>
              <a:t>.</a:t>
            </a:r>
          </a:p>
          <a:p>
            <a:pPr algn="l">
              <a:lnSpc>
                <a:spcPts val="4200"/>
              </a:lnSpc>
              <a:spcBef>
                <a:spcPct val="0"/>
              </a:spcBef>
            </a:pPr>
            <a:endParaRPr lang="en-US" sz="4000" dirty="0">
              <a:solidFill>
                <a:srgbClr val="000000"/>
              </a:solidFill>
              <a:latin typeface="Rokkitt"/>
              <a:ea typeface="Rokkitt"/>
              <a:cs typeface="Rokkitt"/>
              <a:sym typeface="Rokkitt"/>
            </a:endParaRPr>
          </a:p>
        </p:txBody>
      </p:sp>
      <p:sp>
        <p:nvSpPr>
          <p:cNvPr id="5" name="TextBox 5"/>
          <p:cNvSpPr txBox="1"/>
          <p:nvPr/>
        </p:nvSpPr>
        <p:spPr>
          <a:xfrm>
            <a:off x="0" y="-161925"/>
            <a:ext cx="10469645"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3319" y="97354"/>
            <a:ext cx="5593270" cy="924056"/>
            <a:chOff x="0" y="0"/>
            <a:chExt cx="7457694" cy="1232075"/>
          </a:xfrm>
        </p:grpSpPr>
        <p:sp>
          <p:nvSpPr>
            <p:cNvPr id="3" name="Freeform 3"/>
            <p:cNvSpPr/>
            <p:nvPr/>
          </p:nvSpPr>
          <p:spPr>
            <a:xfrm>
              <a:off x="0" y="0"/>
              <a:ext cx="1387828" cy="1232075"/>
            </a:xfrm>
            <a:custGeom>
              <a:avLst/>
              <a:gdLst/>
              <a:ahLst/>
              <a:cxnLst/>
              <a:rect l="l" t="t" r="r" b="b"/>
              <a:pathLst>
                <a:path w="1387828" h="1232075">
                  <a:moveTo>
                    <a:pt x="0" y="0"/>
                  </a:moveTo>
                  <a:lnTo>
                    <a:pt x="1387828" y="0"/>
                  </a:lnTo>
                  <a:lnTo>
                    <a:pt x="1387828" y="1232075"/>
                  </a:lnTo>
                  <a:lnTo>
                    <a:pt x="0" y="1232075"/>
                  </a:lnTo>
                  <a:lnTo>
                    <a:pt x="0" y="0"/>
                  </a:lnTo>
                  <a:close/>
                </a:path>
              </a:pathLst>
            </a:custGeom>
            <a:blipFill>
              <a:blip r:embed="rId2"/>
              <a:stretch>
                <a:fillRect t="-6320" b="-6320"/>
              </a:stretch>
            </a:blipFill>
          </p:spPr>
          <p:txBody>
            <a:bodyPr/>
            <a:lstStyle/>
            <a:p>
              <a:endParaRPr lang="en-US"/>
            </a:p>
          </p:txBody>
        </p:sp>
        <p:sp>
          <p:nvSpPr>
            <p:cNvPr id="4" name="TextBox 4"/>
            <p:cNvSpPr txBox="1"/>
            <p:nvPr/>
          </p:nvSpPr>
          <p:spPr>
            <a:xfrm>
              <a:off x="927175" y="128146"/>
              <a:ext cx="6530519" cy="890058"/>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Rokkitt"/>
                  <a:ea typeface="Rokkitt"/>
                  <a:cs typeface="Rokkitt"/>
                  <a:sym typeface="Rokkitt"/>
                </a:rPr>
                <a:t>Hàm</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kích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hoạt</a:t>
              </a:r>
              <a:endParaRPr lang="en-US" sz="3999" dirty="0">
                <a:solidFill>
                  <a:srgbClr val="000000"/>
                </a:solidFill>
                <a:latin typeface="Rokkitt"/>
                <a:ea typeface="Rokkitt"/>
                <a:cs typeface="Rokkitt"/>
                <a:sym typeface="Rokkitt"/>
              </a:endParaRPr>
            </a:p>
          </p:txBody>
        </p:sp>
      </p:grpSp>
      <p:grpSp>
        <p:nvGrpSpPr>
          <p:cNvPr id="5" name="Group 5"/>
          <p:cNvGrpSpPr/>
          <p:nvPr/>
        </p:nvGrpSpPr>
        <p:grpSpPr>
          <a:xfrm>
            <a:off x="333319" y="3259785"/>
            <a:ext cx="5347104" cy="921690"/>
            <a:chOff x="0" y="0"/>
            <a:chExt cx="7129472" cy="1228920"/>
          </a:xfrm>
        </p:grpSpPr>
        <p:sp>
          <p:nvSpPr>
            <p:cNvPr id="6" name="Freeform 6"/>
            <p:cNvSpPr/>
            <p:nvPr/>
          </p:nvSpPr>
          <p:spPr>
            <a:xfrm>
              <a:off x="0" y="0"/>
              <a:ext cx="1228920" cy="1228920"/>
            </a:xfrm>
            <a:custGeom>
              <a:avLst/>
              <a:gdLst/>
              <a:ahLst/>
              <a:cxnLst/>
              <a:rect l="l" t="t" r="r" b="b"/>
              <a:pathLst>
                <a:path w="1228920" h="1228920">
                  <a:moveTo>
                    <a:pt x="0" y="0"/>
                  </a:moveTo>
                  <a:lnTo>
                    <a:pt x="1228920" y="0"/>
                  </a:lnTo>
                  <a:lnTo>
                    <a:pt x="1228920" y="1228920"/>
                  </a:lnTo>
                  <a:lnTo>
                    <a:pt x="0" y="122892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693914" y="126568"/>
              <a:ext cx="6435558"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mất mát</a:t>
              </a:r>
            </a:p>
          </p:txBody>
        </p:sp>
      </p:grpSp>
      <p:grpSp>
        <p:nvGrpSpPr>
          <p:cNvPr id="8" name="Group 8"/>
          <p:cNvGrpSpPr/>
          <p:nvPr/>
        </p:nvGrpSpPr>
        <p:grpSpPr>
          <a:xfrm>
            <a:off x="333319" y="6134100"/>
            <a:ext cx="5981209" cy="843343"/>
            <a:chOff x="0" y="0"/>
            <a:chExt cx="7974946" cy="1124457"/>
          </a:xfrm>
        </p:grpSpPr>
        <p:sp>
          <p:nvSpPr>
            <p:cNvPr id="9" name="Freeform 9"/>
            <p:cNvSpPr/>
            <p:nvPr/>
          </p:nvSpPr>
          <p:spPr>
            <a:xfrm>
              <a:off x="0" y="0"/>
              <a:ext cx="1138339" cy="1124457"/>
            </a:xfrm>
            <a:custGeom>
              <a:avLst/>
              <a:gdLst/>
              <a:ahLst/>
              <a:cxnLst/>
              <a:rect l="l" t="t" r="r" b="b"/>
              <a:pathLst>
                <a:path w="1138339" h="1124457">
                  <a:moveTo>
                    <a:pt x="0" y="0"/>
                  </a:moveTo>
                  <a:lnTo>
                    <a:pt x="1138339" y="0"/>
                  </a:lnTo>
                  <a:lnTo>
                    <a:pt x="1138339" y="1124457"/>
                  </a:lnTo>
                  <a:lnTo>
                    <a:pt x="0" y="112445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69170" y="107656"/>
              <a:ext cx="7405776" cy="832945"/>
            </a:xfrm>
            <a:prstGeom prst="rect">
              <a:avLst/>
            </a:prstGeom>
          </p:spPr>
          <p:txBody>
            <a:bodyPr lIns="0" tIns="0" rIns="0" bIns="0" rtlCol="0" anchor="t">
              <a:spAutoFit/>
            </a:bodyPr>
            <a:lstStyle/>
            <a:p>
              <a:pPr algn="ctr">
                <a:lnSpc>
                  <a:spcPts val="5268"/>
                </a:lnSpc>
                <a:spcBef>
                  <a:spcPct val="0"/>
                </a:spcBef>
              </a:pPr>
              <a:r>
                <a:rPr lang="en-US" sz="3763">
                  <a:solidFill>
                    <a:srgbClr val="000000"/>
                  </a:solidFill>
                  <a:latin typeface="Rokkitt"/>
                  <a:ea typeface="Rokkitt"/>
                  <a:cs typeface="Rokkitt"/>
                  <a:sym typeface="Rokkitt"/>
                </a:rPr>
                <a:t>Lan truyền ngược</a:t>
              </a:r>
            </a:p>
          </p:txBody>
        </p:sp>
      </p:grpSp>
      <p:sp>
        <p:nvSpPr>
          <p:cNvPr id="11" name="Freeform 11"/>
          <p:cNvSpPr/>
          <p:nvPr/>
        </p:nvSpPr>
        <p:spPr>
          <a:xfrm>
            <a:off x="14436635" y="0"/>
            <a:ext cx="3879631" cy="3879631"/>
          </a:xfrm>
          <a:custGeom>
            <a:avLst/>
            <a:gdLst/>
            <a:ahLst/>
            <a:cxnLst/>
            <a:rect l="l" t="t" r="r" b="b"/>
            <a:pathLst>
              <a:path w="3879631" h="3879631">
                <a:moveTo>
                  <a:pt x="0" y="0"/>
                </a:moveTo>
                <a:lnTo>
                  <a:pt x="3879631" y="0"/>
                </a:lnTo>
                <a:lnTo>
                  <a:pt x="3879631" y="3879631"/>
                </a:lnTo>
                <a:lnTo>
                  <a:pt x="0" y="3879631"/>
                </a:lnTo>
                <a:lnTo>
                  <a:pt x="0" y="0"/>
                </a:lnTo>
                <a:close/>
              </a:path>
            </a:pathLst>
          </a:custGeom>
          <a:blipFill>
            <a:blip r:embed="rId5"/>
            <a:stretch>
              <a:fillRect/>
            </a:stretch>
          </a:blipFill>
        </p:spPr>
        <p:txBody>
          <a:bodyPr/>
          <a:lstStyle/>
          <a:p>
            <a:endParaRPr lang="en-US"/>
          </a:p>
        </p:txBody>
      </p:sp>
      <p:sp>
        <p:nvSpPr>
          <p:cNvPr id="12" name="Freeform 12"/>
          <p:cNvSpPr/>
          <p:nvPr/>
        </p:nvSpPr>
        <p:spPr>
          <a:xfrm>
            <a:off x="14436635" y="5957728"/>
            <a:ext cx="3851365" cy="4235080"/>
          </a:xfrm>
          <a:custGeom>
            <a:avLst/>
            <a:gdLst/>
            <a:ahLst/>
            <a:cxnLst/>
            <a:rect l="l" t="t" r="r" b="b"/>
            <a:pathLst>
              <a:path w="3851365" h="4235080">
                <a:moveTo>
                  <a:pt x="0" y="0"/>
                </a:moveTo>
                <a:lnTo>
                  <a:pt x="3851365" y="0"/>
                </a:lnTo>
                <a:lnTo>
                  <a:pt x="3851365" y="4235080"/>
                </a:lnTo>
                <a:lnTo>
                  <a:pt x="0" y="4235080"/>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0" y="952500"/>
            <a:ext cx="14436635"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000000"/>
                </a:solidFill>
                <a:latin typeface="Rokkitt"/>
                <a:ea typeface="Rokkitt"/>
                <a:cs typeface="Rokkitt"/>
                <a:sym typeface="Rokkitt"/>
              </a:rPr>
              <a:t>Sigmoid: </a:t>
            </a:r>
            <a:r>
              <a:rPr lang="en-US" sz="3000" dirty="0" err="1">
                <a:solidFill>
                  <a:srgbClr val="000000"/>
                </a:solidFill>
                <a:latin typeface="Rokkitt"/>
                <a:ea typeface="Rokkitt"/>
                <a:cs typeface="Rokkitt"/>
                <a:sym typeface="Rokkitt"/>
              </a:rPr>
              <a:t>Được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sử</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dụng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chủ</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yếu</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trong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bài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phân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loại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nhị</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phân</a:t>
            </a:r>
            <a:r>
              <a:rPr lang="en-US" sz="3000" dirty="0">
                <a:solidFill>
                  <a:srgbClr val="000000"/>
                </a:solidFill>
                <a:latin typeface="Rokkitt"/>
                <a:ea typeface="Rokkitt"/>
                <a:cs typeface="Rokkitt"/>
                <a:sym typeface="Rokkitt"/>
              </a:rPr>
              <a:t>.</a:t>
            </a:r>
          </a:p>
          <a:p>
            <a:pPr marL="647700" lvl="1" indent="-323850" algn="l">
              <a:lnSpc>
                <a:spcPts val="4200"/>
              </a:lnSpc>
              <a:buFont typeface="Arial"/>
              <a:buChar char="•"/>
            </a:pPr>
            <a:r>
              <a:rPr lang="en-US" sz="3000" dirty="0" err="1">
                <a:solidFill>
                  <a:srgbClr val="000000"/>
                </a:solidFill>
                <a:latin typeface="Rokkitt"/>
                <a:ea typeface="Rokkitt"/>
                <a:cs typeface="Rokkitt"/>
                <a:sym typeface="Rokkitt"/>
              </a:rPr>
              <a:t>ReLU</a:t>
            </a:r>
            <a:r>
              <a:rPr lang="en-US" sz="3000" dirty="0">
                <a:solidFill>
                  <a:srgbClr val="000000"/>
                </a:solidFill>
                <a:latin typeface="Rokkitt"/>
                <a:ea typeface="Rokkitt"/>
                <a:cs typeface="Rokkitt"/>
                <a:sym typeface="Rokkitt"/>
              </a:rPr>
              <a:t> (Rectified Linear Unit): </a:t>
            </a:r>
            <a:r>
              <a:rPr lang="en-US" sz="3000" dirty="0" err="1">
                <a:solidFill>
                  <a:srgbClr val="000000"/>
                </a:solidFill>
                <a:latin typeface="Rokkitt"/>
                <a:ea typeface="Rokkitt"/>
                <a:cs typeface="Rokkitt"/>
                <a:sym typeface="Rokkitt"/>
              </a:rPr>
              <a:t>Thường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được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sử</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dụng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trong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mạng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nơ-ron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có</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nhiều</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lớp</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vì</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khả</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năng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khắc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phục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hiện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tượng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mất</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mát</a:t>
            </a:r>
            <a:r>
              <a:rPr lang="en-US" sz="3000" dirty="0">
                <a:solidFill>
                  <a:srgbClr val="000000"/>
                </a:solidFill>
                <a:latin typeface="Rokkitt"/>
                <a:ea typeface="Rokkitt"/>
                <a:cs typeface="Rokkitt"/>
                <a:sym typeface="Rokkitt"/>
              </a:rPr>
              <a:t> gradient </a:t>
            </a:r>
            <a:r>
              <a:rPr lang="en-US" sz="3000" dirty="0" err="1">
                <a:solidFill>
                  <a:srgbClr val="000000"/>
                </a:solidFill>
                <a:latin typeface="Rokkitt"/>
                <a:ea typeface="Rokkitt"/>
                <a:cs typeface="Rokkitt"/>
                <a:sym typeface="Rokkitt"/>
              </a:rPr>
              <a:t>trong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quá</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trình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huấn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luyện</a:t>
            </a:r>
            <a:r>
              <a:rPr lang="en-US" sz="3000" dirty="0">
                <a:solidFill>
                  <a:srgbClr val="000000"/>
                </a:solidFill>
                <a:latin typeface="Rokkitt"/>
                <a:ea typeface="Rokkitt"/>
                <a:cs typeface="Rokkitt"/>
                <a:sym typeface="Rokkitt"/>
              </a:rPr>
              <a:t>.</a:t>
            </a:r>
          </a:p>
          <a:p>
            <a:pPr marL="647700" lvl="1" indent="-323850" algn="l">
              <a:lnSpc>
                <a:spcPts val="4200"/>
              </a:lnSpc>
              <a:spcBef>
                <a:spcPct val="0"/>
              </a:spcBef>
              <a:buFont typeface="Arial"/>
              <a:buChar char="•"/>
            </a:pPr>
            <a:r>
              <a:rPr lang="en-US" sz="3000" dirty="0" err="1">
                <a:solidFill>
                  <a:srgbClr val="000000"/>
                </a:solidFill>
                <a:latin typeface="Rokkitt"/>
                <a:ea typeface="Rokkitt"/>
                <a:cs typeface="Rokkitt"/>
                <a:sym typeface="Rokkitt"/>
              </a:rPr>
              <a:t>Softmax</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Dùng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trong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bài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phân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loại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lớp</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như</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bài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thời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tiết</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này</a:t>
            </a:r>
            <a:r>
              <a:rPr lang="en-US" sz="3000" dirty="0">
                <a:solidFill>
                  <a:srgbClr val="000000"/>
                </a:solidFill>
                <a:latin typeface="Rokkitt"/>
                <a:ea typeface="Rokkitt"/>
                <a:cs typeface="Rokkitt"/>
                <a:sym typeface="Rokkitt"/>
              </a:rPr>
              <a:t>.</a:t>
            </a:r>
          </a:p>
        </p:txBody>
      </p:sp>
      <p:sp>
        <p:nvSpPr>
          <p:cNvPr id="14" name="TextBox 14"/>
          <p:cNvSpPr txBox="1"/>
          <p:nvPr/>
        </p:nvSpPr>
        <p:spPr>
          <a:xfrm>
            <a:off x="0" y="4114800"/>
            <a:ext cx="14436635" cy="16002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Hàm mất mát là hàm giúp đo lường sự khác biệt giữa giá trị dự đoán và giá trị thực tế.</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Đối với bài toán phân loại, đặc biệt là phân loại đa lớp, hàm mất mát thường được sử dụng là Cross-Entropy Loss.</a:t>
            </a:r>
          </a:p>
        </p:txBody>
      </p:sp>
      <p:sp>
        <p:nvSpPr>
          <p:cNvPr id="15" name="TextBox 15"/>
          <p:cNvSpPr txBox="1"/>
          <p:nvPr/>
        </p:nvSpPr>
        <p:spPr>
          <a:xfrm>
            <a:off x="0" y="7196518"/>
            <a:ext cx="14436635"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Đây là quá trình tối ưu hóa mạng nơ-ron, giúp mạng điều chỉnh trọng số của các liên kết giữa các nơ-ron dựa trên giá trị của hàm mất mát. Lan truyền ngược sử dụng thuật toán Gradient Descent để điều chỉnh trọng số nhằm giảm thiểu hàm mất mát sau mỗi lần huấn luyện.</a:t>
            </a:r>
          </a:p>
          <a:p>
            <a:pPr algn="l">
              <a:lnSpc>
                <a:spcPts val="4200"/>
              </a:lnSpc>
              <a:spcBef>
                <a:spcPct val="0"/>
              </a:spcBef>
            </a:pPr>
            <a:endParaRPr lang="en-US" sz="3000">
              <a:solidFill>
                <a:srgbClr val="000000"/>
              </a:solidFill>
              <a:latin typeface="Rokkitt"/>
              <a:ea typeface="Rokkitt"/>
              <a:cs typeface="Rokkitt"/>
              <a:sym typeface="Rokkit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29581" y="1216024"/>
            <a:ext cx="8466210" cy="8466210"/>
          </a:xfrm>
          <a:prstGeom prst="rect">
            <a:avLst/>
          </a:prstGeom>
        </p:spPr>
      </p:pic>
      <p:sp>
        <p:nvSpPr>
          <p:cNvPr id="3" name="TextBox 3"/>
          <p:cNvSpPr txBox="1"/>
          <p:nvPr/>
        </p:nvSpPr>
        <p:spPr>
          <a:xfrm>
            <a:off x="914400" y="1216024"/>
            <a:ext cx="9867900" cy="9265357"/>
          </a:xfrm>
          <a:prstGeom prst="rect">
            <a:avLst/>
          </a:prstGeom>
        </p:spPr>
        <p:txBody>
          <a:bodyPr wrap="square" lIns="0" tIns="0" rIns="0" bIns="0" rtlCol="0" anchor="t">
            <a:spAutoFit/>
          </a:bodyPr>
          <a:lstStyle/>
          <a:p>
            <a:pPr algn="l">
              <a:lnSpc>
                <a:spcPts val="4200"/>
              </a:lnSpc>
            </a:pPr>
            <a:r>
              <a:rPr lang="en-US" sz="4000" dirty="0" err="1">
                <a:solidFill>
                  <a:srgbClr val="000000"/>
                </a:solidFill>
                <a:latin typeface="Rokkitt"/>
                <a:ea typeface="Rokkitt"/>
                <a:cs typeface="Rokkitt"/>
                <a:sym typeface="Rokkitt"/>
              </a:rPr>
              <a:t>Ưu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Khả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năng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tốt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mối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quan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hệ</a:t>
            </a:r>
            <a:r>
              <a:rPr lang="en-US" sz="4000" dirty="0">
                <a:solidFill>
                  <a:srgbClr val="000000"/>
                </a:solidFill>
                <a:latin typeface="Rokkitt"/>
                <a:ea typeface="Rokkitt"/>
                <a:cs typeface="Rokkitt"/>
                <a:sym typeface="Rokkitt"/>
              </a:rPr>
              <a:t> phi </a:t>
            </a:r>
            <a:r>
              <a:rPr lang="en-US" sz="4000" dirty="0" err="1">
                <a:solidFill>
                  <a:srgbClr val="000000"/>
                </a:solidFill>
                <a:latin typeface="Rokkitt"/>
                <a:ea typeface="Rokkitt"/>
                <a:cs typeface="Rokkitt"/>
                <a:sym typeface="Rokkitt"/>
              </a:rPr>
              <a:t>tuyến</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Khả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năng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lý</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lớn</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hoạt</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Tự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trưng</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Khả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năng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chỉnh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tinh</a:t>
            </a:r>
            <a:r>
              <a:rPr lang="en-US" sz="4000" dirty="0">
                <a:solidFill>
                  <a:srgbClr val="000000"/>
                </a:solidFill>
                <a:latin typeface="Rokkitt"/>
                <a:ea typeface="Rokkitt"/>
                <a:cs typeface="Rokkitt"/>
                <a:sym typeface="Rokkitt"/>
              </a:rPr>
              <a:t> vi</a:t>
            </a:r>
          </a:p>
          <a:p>
            <a:pPr algn="l">
              <a:lnSpc>
                <a:spcPts val="4900"/>
              </a:lnSpc>
            </a:pPr>
            <a:r>
              <a:rPr lang="en-US" sz="4000" dirty="0" err="1">
                <a:solidFill>
                  <a:srgbClr val="000000"/>
                </a:solidFill>
                <a:latin typeface="Rokkitt"/>
                <a:ea typeface="Rokkitt"/>
                <a:cs typeface="Rokkitt"/>
                <a:sym typeface="Rokkitt"/>
              </a:rPr>
              <a:t>Nhược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a:t>
            </a: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Yêu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về</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tài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nguyên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cao</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Thời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gian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huấn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luyện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dài</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Khó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khăn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trong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việc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giải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thích</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Rủi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ro</a:t>
            </a:r>
            <a:r>
              <a:rPr lang="en-US" sz="4000" dirty="0">
                <a:solidFill>
                  <a:srgbClr val="000000"/>
                </a:solidFill>
                <a:latin typeface="Rokkitt"/>
                <a:ea typeface="Rokkitt"/>
                <a:cs typeface="Rokkitt"/>
                <a:sym typeface="Rokkitt"/>
              </a:rPr>
              <a:t> overfitting</a:t>
            </a: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Cần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chỉnh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tham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kỹ</a:t>
            </a:r>
            <a:endParaRPr lang="en-US" sz="4000" dirty="0">
              <a:solidFill>
                <a:srgbClr val="000000"/>
              </a:solidFill>
              <a:latin typeface="Rokkitt"/>
              <a:ea typeface="Rokkitt"/>
              <a:cs typeface="Rokkitt"/>
              <a:sym typeface="Rokkitt"/>
            </a:endParaRPr>
          </a:p>
          <a:p>
            <a:pPr marL="755651" lvl="1" indent="-377825" algn="l">
              <a:lnSpc>
                <a:spcPts val="4900"/>
              </a:lnSpc>
              <a:buFont typeface="Arial"/>
              <a:buChar char="•"/>
            </a:pPr>
            <a:r>
              <a:rPr lang="en-US" sz="4000" dirty="0" err="1">
                <a:solidFill>
                  <a:srgbClr val="000000"/>
                </a:solidFill>
                <a:latin typeface="Rokkitt"/>
                <a:ea typeface="Rokkitt"/>
                <a:cs typeface="Rokkitt"/>
                <a:sym typeface="Rokkitt"/>
              </a:rPr>
              <a:t>Nhạy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cảm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endParaRPr lang="en-US" sz="4000" dirty="0">
              <a:solidFill>
                <a:srgbClr val="000000"/>
              </a:solidFill>
              <a:latin typeface="Rokkitt"/>
              <a:ea typeface="Rokkitt"/>
              <a:cs typeface="Rokkitt"/>
              <a:sym typeface="Rokkitt"/>
            </a:endParaRPr>
          </a:p>
          <a:p>
            <a:pPr algn="l">
              <a:lnSpc>
                <a:spcPts val="4200"/>
              </a:lnSpc>
              <a:spcBef>
                <a:spcPct val="0"/>
              </a:spcBef>
            </a:pPr>
            <a:endParaRPr lang="en-US" sz="4000" dirty="0">
              <a:solidFill>
                <a:srgbClr val="000000"/>
              </a:solidFill>
              <a:latin typeface="Rokkitt"/>
              <a:ea typeface="Rokkitt"/>
              <a:cs typeface="Rokkitt"/>
              <a:sym typeface="Rokkitt"/>
            </a:endParaRPr>
          </a:p>
        </p:txBody>
      </p:sp>
      <p:sp>
        <p:nvSpPr>
          <p:cNvPr id="4" name="TextBox 4"/>
          <p:cNvSpPr txBox="1"/>
          <p:nvPr/>
        </p:nvSpPr>
        <p:spPr>
          <a:xfrm>
            <a:off x="0" y="-161925"/>
            <a:ext cx="10469645"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4333" y="4106269"/>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txBody>
            <a:bodyPr/>
            <a:lstStyle/>
            <a:p>
              <a:endParaRPr lang="en-US"/>
            </a:p>
          </p:txBody>
        </p:sp>
        <p:grpSp>
          <p:nvGrpSpPr>
            <p:cNvPr id="4" name="Group 4"/>
            <p:cNvGrpSpPr/>
            <p:nvPr/>
          </p:nvGrpSpPr>
          <p:grpSpPr>
            <a:xfrm>
              <a:off x="2642431" y="0"/>
              <a:ext cx="1034517" cy="10345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885609" y="0"/>
              <a:ext cx="1034517" cy="10345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128788" y="0"/>
              <a:ext cx="1034517" cy="10345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367005" y="0"/>
              <a:ext cx="1034517" cy="103451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17"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8"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9"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F1 score</a:t>
              </a:r>
            </a:p>
          </p:txBody>
        </p:sp>
      </p:grpSp>
      <p:sp>
        <p:nvSpPr>
          <p:cNvPr id="20" name="Freeform 20"/>
          <p:cNvSpPr/>
          <p:nvPr/>
        </p:nvSpPr>
        <p:spPr>
          <a:xfrm>
            <a:off x="12445211" y="6188869"/>
            <a:ext cx="5728489" cy="4091096"/>
          </a:xfrm>
          <a:custGeom>
            <a:avLst/>
            <a:gdLst/>
            <a:ahLst/>
            <a:cxnLst/>
            <a:rect l="l" t="t" r="r" b="b"/>
            <a:pathLst>
              <a:path w="5728489" h="4091096">
                <a:moveTo>
                  <a:pt x="0" y="0"/>
                </a:moveTo>
                <a:lnTo>
                  <a:pt x="5728489" y="0"/>
                </a:lnTo>
                <a:lnTo>
                  <a:pt x="5728489" y="4091096"/>
                </a:lnTo>
                <a:lnTo>
                  <a:pt x="0" y="4091096"/>
                </a:lnTo>
                <a:lnTo>
                  <a:pt x="0" y="0"/>
                </a:lnTo>
                <a:close/>
              </a:path>
            </a:pathLst>
          </a:custGeom>
          <a:blipFill>
            <a:blip r:embed="rId2"/>
            <a:stretch>
              <a:fillRect/>
            </a:stretch>
          </a:blipFill>
        </p:spPr>
        <p:txBody>
          <a:bodyPr/>
          <a:lstStyle/>
          <a:p>
            <a:endParaRPr lang="en-US"/>
          </a:p>
        </p:txBody>
      </p:sp>
      <p:sp>
        <p:nvSpPr>
          <p:cNvPr id="21" name="Freeform 21"/>
          <p:cNvSpPr/>
          <p:nvPr/>
        </p:nvSpPr>
        <p:spPr>
          <a:xfrm>
            <a:off x="1395163" y="6188869"/>
            <a:ext cx="10945273" cy="4112386"/>
          </a:xfrm>
          <a:custGeom>
            <a:avLst/>
            <a:gdLst/>
            <a:ahLst/>
            <a:cxnLst/>
            <a:rect l="l" t="t" r="r" b="b"/>
            <a:pathLst>
              <a:path w="10945273" h="4112386">
                <a:moveTo>
                  <a:pt x="0" y="0"/>
                </a:moveTo>
                <a:lnTo>
                  <a:pt x="10945273" y="0"/>
                </a:lnTo>
                <a:lnTo>
                  <a:pt x="10945273" y="4112386"/>
                </a:lnTo>
                <a:lnTo>
                  <a:pt x="0" y="4112386"/>
                </a:lnTo>
                <a:lnTo>
                  <a:pt x="0" y="0"/>
                </a:lnTo>
                <a:close/>
              </a:path>
            </a:pathLst>
          </a:custGeom>
          <a:blipFill>
            <a:blip r:embed="rId3"/>
            <a:stretch>
              <a:fillRect/>
            </a:stretch>
          </a:blipFill>
        </p:spPr>
        <p:txBody>
          <a:bodyPr/>
          <a:lstStyle/>
          <a:p>
            <a:endParaRPr lang="en-US"/>
          </a:p>
        </p:txBody>
      </p:sp>
      <p:sp>
        <p:nvSpPr>
          <p:cNvPr id="22" name="TextBox 22"/>
          <p:cNvSpPr txBox="1"/>
          <p:nvPr/>
        </p:nvSpPr>
        <p:spPr>
          <a:xfrm>
            <a:off x="1028700" y="1261394"/>
            <a:ext cx="16097916" cy="1698626"/>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CÁC THAM SỐ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74463"/>
            <a:chOff x="0" y="0"/>
            <a:chExt cx="24384000" cy="2765950"/>
          </a:xfrm>
        </p:grpSpPr>
        <p:sp>
          <p:nvSpPr>
            <p:cNvPr id="3" name="AutoShape 3"/>
            <p:cNvSpPr/>
            <p:nvPr/>
          </p:nvSpPr>
          <p:spPr>
            <a:xfrm>
              <a:off x="0" y="517258"/>
              <a:ext cx="24384000" cy="0"/>
            </a:xfrm>
            <a:prstGeom prst="line">
              <a:avLst/>
            </a:prstGeom>
            <a:ln w="50800" cap="flat">
              <a:solidFill>
                <a:srgbClr val="E40808"/>
              </a:solidFill>
              <a:prstDash val="solid"/>
              <a:headEnd type="none" w="sm" len="sm"/>
              <a:tailEnd type="none" w="sm" len="sm"/>
            </a:ln>
          </p:spPr>
          <p:txBody>
            <a:bodyPr/>
            <a:lstStyle/>
            <a:p>
              <a:endParaRPr lang="en-US"/>
            </a:p>
          </p:txBody>
        </p:sp>
        <p:grpSp>
          <p:nvGrpSpPr>
            <p:cNvPr id="4" name="Group 4"/>
            <p:cNvGrpSpPr/>
            <p:nvPr/>
          </p:nvGrpSpPr>
          <p:grpSpPr>
            <a:xfrm>
              <a:off x="2727234" y="0"/>
              <a:ext cx="1067718" cy="1034517"/>
              <a:chOff x="0" y="0"/>
              <a:chExt cx="838885" cy="812800"/>
            </a:xfrm>
          </p:grpSpPr>
          <p:sp>
            <p:nvSpPr>
              <p:cNvPr id="5" name="Freeform 5"/>
              <p:cNvSpPr/>
              <p:nvPr/>
            </p:nvSpPr>
            <p:spPr>
              <a:xfrm>
                <a:off x="0" y="0"/>
                <a:ext cx="838885" cy="812800"/>
              </a:xfrm>
              <a:custGeom>
                <a:avLst/>
                <a:gdLst/>
                <a:ahLst/>
                <a:cxnLst/>
                <a:rect l="l" t="t" r="r" b="b"/>
                <a:pathLst>
                  <a:path w="838885" h="812800">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txBody>
              <a:bodyPr/>
              <a:lstStyle/>
              <a:p>
                <a:endParaRPr lang="en-US"/>
              </a:p>
            </p:txBody>
          </p:sp>
          <p:sp>
            <p:nvSpPr>
              <p:cNvPr id="6" name="TextBox 6"/>
              <p:cNvSpPr txBox="1"/>
              <p:nvPr/>
            </p:nvSpPr>
            <p:spPr>
              <a:xfrm>
                <a:off x="78645" y="38100"/>
                <a:ext cx="681594"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138682" y="0"/>
              <a:ext cx="1067718" cy="1034517"/>
              <a:chOff x="0" y="0"/>
              <a:chExt cx="838885" cy="812800"/>
            </a:xfrm>
          </p:grpSpPr>
          <p:sp>
            <p:nvSpPr>
              <p:cNvPr id="8" name="Freeform 8"/>
              <p:cNvSpPr/>
              <p:nvPr/>
            </p:nvSpPr>
            <p:spPr>
              <a:xfrm>
                <a:off x="0" y="0"/>
                <a:ext cx="838885" cy="812800"/>
              </a:xfrm>
              <a:custGeom>
                <a:avLst/>
                <a:gdLst/>
                <a:ahLst/>
                <a:cxnLst/>
                <a:rect l="l" t="t" r="r" b="b"/>
                <a:pathLst>
                  <a:path w="838885" h="812800">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txBody>
              <a:bodyPr/>
              <a:lstStyle/>
              <a:p>
                <a:endParaRPr lang="en-US"/>
              </a:p>
            </p:txBody>
          </p:sp>
          <p:sp>
            <p:nvSpPr>
              <p:cNvPr id="9" name="TextBox 9"/>
              <p:cNvSpPr txBox="1"/>
              <p:nvPr/>
            </p:nvSpPr>
            <p:spPr>
              <a:xfrm>
                <a:off x="78645" y="38100"/>
                <a:ext cx="681594"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550129" y="0"/>
              <a:ext cx="1067718" cy="1034517"/>
              <a:chOff x="0" y="0"/>
              <a:chExt cx="838885" cy="812800"/>
            </a:xfrm>
          </p:grpSpPr>
          <p:sp>
            <p:nvSpPr>
              <p:cNvPr id="11" name="Freeform 11"/>
              <p:cNvSpPr/>
              <p:nvPr/>
            </p:nvSpPr>
            <p:spPr>
              <a:xfrm>
                <a:off x="0" y="0"/>
                <a:ext cx="838885" cy="812800"/>
              </a:xfrm>
              <a:custGeom>
                <a:avLst/>
                <a:gdLst/>
                <a:ahLst/>
                <a:cxnLst/>
                <a:rect l="l" t="t" r="r" b="b"/>
                <a:pathLst>
                  <a:path w="838885" h="812800">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txBody>
              <a:bodyPr/>
              <a:lstStyle/>
              <a:p>
                <a:endParaRPr lang="en-US"/>
              </a:p>
            </p:txBody>
          </p:sp>
          <p:sp>
            <p:nvSpPr>
              <p:cNvPr id="12" name="TextBox 12"/>
              <p:cNvSpPr txBox="1"/>
              <p:nvPr/>
            </p:nvSpPr>
            <p:spPr>
              <a:xfrm>
                <a:off x="78645" y="38100"/>
                <a:ext cx="681594"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956456" y="0"/>
              <a:ext cx="1067718" cy="1034517"/>
              <a:chOff x="0" y="0"/>
              <a:chExt cx="838885" cy="812800"/>
            </a:xfrm>
          </p:grpSpPr>
          <p:sp>
            <p:nvSpPr>
              <p:cNvPr id="14" name="Freeform 14"/>
              <p:cNvSpPr/>
              <p:nvPr/>
            </p:nvSpPr>
            <p:spPr>
              <a:xfrm>
                <a:off x="0" y="0"/>
                <a:ext cx="838885" cy="812800"/>
              </a:xfrm>
              <a:custGeom>
                <a:avLst/>
                <a:gdLst/>
                <a:ahLst/>
                <a:cxnLst/>
                <a:rect l="l" t="t" r="r" b="b"/>
                <a:pathLst>
                  <a:path w="838885" h="812800">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txBody>
              <a:bodyPr/>
              <a:lstStyle/>
              <a:p>
                <a:endParaRPr lang="en-US"/>
              </a:p>
            </p:txBody>
          </p:sp>
          <p:sp>
            <p:nvSpPr>
              <p:cNvPr id="15" name="TextBox 15"/>
              <p:cNvSpPr txBox="1"/>
              <p:nvPr/>
            </p:nvSpPr>
            <p:spPr>
              <a:xfrm>
                <a:off x="78645" y="38100"/>
                <a:ext cx="681594"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79540" y="1875892"/>
              <a:ext cx="2763105"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17" name="TextBox 17"/>
            <p:cNvSpPr txBox="1"/>
            <p:nvPr/>
          </p:nvSpPr>
          <p:spPr>
            <a:xfrm>
              <a:off x="7331130" y="1875892"/>
              <a:ext cx="2682821"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8" name="TextBox 18"/>
            <p:cNvSpPr txBox="1"/>
            <p:nvPr/>
          </p:nvSpPr>
          <p:spPr>
            <a:xfrm>
              <a:off x="13201479" y="1875892"/>
              <a:ext cx="1765018"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9" name="TextBox 19"/>
            <p:cNvSpPr txBox="1"/>
            <p:nvPr/>
          </p:nvSpPr>
          <p:spPr>
            <a:xfrm>
              <a:off x="18307970" y="1875892"/>
              <a:ext cx="236468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sp>
        <p:nvSpPr>
          <p:cNvPr id="20" name="Freeform 20"/>
          <p:cNvSpPr/>
          <p:nvPr/>
        </p:nvSpPr>
        <p:spPr>
          <a:xfrm>
            <a:off x="4301629" y="0"/>
            <a:ext cx="50588" cy="10287000"/>
          </a:xfrm>
          <a:custGeom>
            <a:avLst/>
            <a:gdLst/>
            <a:ahLst/>
            <a:cxnLst/>
            <a:rect l="l" t="t" r="r" b="b"/>
            <a:pathLst>
              <a:path w="50588" h="10287000">
                <a:moveTo>
                  <a:pt x="0" y="0"/>
                </a:moveTo>
                <a:lnTo>
                  <a:pt x="50588" y="0"/>
                </a:lnTo>
                <a:lnTo>
                  <a:pt x="50588" y="10287000"/>
                </a:lnTo>
                <a:lnTo>
                  <a:pt x="0" y="10287000"/>
                </a:lnTo>
                <a:lnTo>
                  <a:pt x="0" y="0"/>
                </a:lnTo>
                <a:close/>
              </a:path>
            </a:pathLst>
          </a:custGeom>
          <a:blipFill>
            <a:blip r:embed="rId2"/>
            <a:stretch>
              <a:fillRect t="-15569" b="-15569"/>
            </a:stretch>
          </a:blipFill>
        </p:spPr>
        <p:txBody>
          <a:bodyPr/>
          <a:lstStyle/>
          <a:p>
            <a:endParaRPr lang="en-US"/>
          </a:p>
        </p:txBody>
      </p:sp>
      <p:sp>
        <p:nvSpPr>
          <p:cNvPr id="21" name="Freeform 21"/>
          <p:cNvSpPr/>
          <p:nvPr/>
        </p:nvSpPr>
        <p:spPr>
          <a:xfrm>
            <a:off x="8724669" y="0"/>
            <a:ext cx="38576" cy="10287000"/>
          </a:xfrm>
          <a:custGeom>
            <a:avLst/>
            <a:gdLst/>
            <a:ahLst/>
            <a:cxnLst/>
            <a:rect l="l" t="t" r="r" b="b"/>
            <a:pathLst>
              <a:path w="38576" h="10287000">
                <a:moveTo>
                  <a:pt x="0" y="0"/>
                </a:moveTo>
                <a:lnTo>
                  <a:pt x="38576" y="0"/>
                </a:lnTo>
                <a:lnTo>
                  <a:pt x="38576" y="10287000"/>
                </a:lnTo>
                <a:lnTo>
                  <a:pt x="0" y="10287000"/>
                </a:lnTo>
                <a:lnTo>
                  <a:pt x="0" y="0"/>
                </a:lnTo>
                <a:close/>
              </a:path>
            </a:pathLst>
          </a:custGeom>
          <a:blipFill>
            <a:blip r:embed="rId2"/>
            <a:stretch>
              <a:fillRect/>
            </a:stretch>
          </a:blipFill>
        </p:spPr>
        <p:txBody>
          <a:bodyPr/>
          <a:lstStyle/>
          <a:p>
            <a:endParaRPr lang="en-US"/>
          </a:p>
        </p:txBody>
      </p:sp>
      <p:sp>
        <p:nvSpPr>
          <p:cNvPr id="22" name="Freeform 22"/>
          <p:cNvSpPr/>
          <p:nvPr/>
        </p:nvSpPr>
        <p:spPr>
          <a:xfrm>
            <a:off x="13147708" y="0"/>
            <a:ext cx="38576" cy="10287000"/>
          </a:xfrm>
          <a:custGeom>
            <a:avLst/>
            <a:gdLst/>
            <a:ahLst/>
            <a:cxnLst/>
            <a:rect l="l" t="t" r="r" b="b"/>
            <a:pathLst>
              <a:path w="38576" h="10287000">
                <a:moveTo>
                  <a:pt x="0" y="0"/>
                </a:moveTo>
                <a:lnTo>
                  <a:pt x="38577" y="0"/>
                </a:lnTo>
                <a:lnTo>
                  <a:pt x="38577" y="10287000"/>
                </a:lnTo>
                <a:lnTo>
                  <a:pt x="0" y="10287000"/>
                </a:lnTo>
                <a:lnTo>
                  <a:pt x="0" y="0"/>
                </a:lnTo>
                <a:close/>
              </a:path>
            </a:pathLst>
          </a:custGeom>
          <a:blipFill>
            <a:blip r:embed="rId2"/>
            <a:stretch>
              <a:fillRect/>
            </a:stretch>
          </a:blipFill>
        </p:spPr>
        <p:txBody>
          <a:bodyPr/>
          <a:lstStyle/>
          <a:p>
            <a:endParaRPr lang="en-US"/>
          </a:p>
        </p:txBody>
      </p:sp>
      <p:sp>
        <p:nvSpPr>
          <p:cNvPr id="23" name="Freeform 23"/>
          <p:cNvSpPr/>
          <p:nvPr/>
        </p:nvSpPr>
        <p:spPr>
          <a:xfrm>
            <a:off x="225086" y="2549208"/>
            <a:ext cx="3851457" cy="840120"/>
          </a:xfrm>
          <a:custGeom>
            <a:avLst/>
            <a:gdLst/>
            <a:ahLst/>
            <a:cxnLst/>
            <a:rect l="l" t="t" r="r" b="b"/>
            <a:pathLst>
              <a:path w="3851457" h="840120">
                <a:moveTo>
                  <a:pt x="0" y="0"/>
                </a:moveTo>
                <a:lnTo>
                  <a:pt x="3851457" y="0"/>
                </a:lnTo>
                <a:lnTo>
                  <a:pt x="3851457" y="840120"/>
                </a:lnTo>
                <a:lnTo>
                  <a:pt x="0" y="840120"/>
                </a:lnTo>
                <a:lnTo>
                  <a:pt x="0" y="0"/>
                </a:lnTo>
                <a:close/>
              </a:path>
            </a:pathLst>
          </a:custGeom>
          <a:blipFill>
            <a:blip r:embed="rId3"/>
            <a:stretch>
              <a:fillRect/>
            </a:stretch>
          </a:blipFill>
        </p:spPr>
        <p:txBody>
          <a:bodyPr/>
          <a:lstStyle/>
          <a:p>
            <a:endParaRPr lang="en-US"/>
          </a:p>
        </p:txBody>
      </p:sp>
      <p:sp>
        <p:nvSpPr>
          <p:cNvPr id="24" name="Freeform 24"/>
          <p:cNvSpPr/>
          <p:nvPr/>
        </p:nvSpPr>
        <p:spPr>
          <a:xfrm>
            <a:off x="4896091" y="2583520"/>
            <a:ext cx="3284705" cy="771496"/>
          </a:xfrm>
          <a:custGeom>
            <a:avLst/>
            <a:gdLst/>
            <a:ahLst/>
            <a:cxnLst/>
            <a:rect l="l" t="t" r="r" b="b"/>
            <a:pathLst>
              <a:path w="3284705" h="771496">
                <a:moveTo>
                  <a:pt x="0" y="0"/>
                </a:moveTo>
                <a:lnTo>
                  <a:pt x="3284704" y="0"/>
                </a:lnTo>
                <a:lnTo>
                  <a:pt x="3284704" y="771496"/>
                </a:lnTo>
                <a:lnTo>
                  <a:pt x="0" y="771496"/>
                </a:lnTo>
                <a:lnTo>
                  <a:pt x="0" y="0"/>
                </a:lnTo>
                <a:close/>
              </a:path>
            </a:pathLst>
          </a:custGeom>
          <a:blipFill>
            <a:blip r:embed="rId4"/>
            <a:stretch>
              <a:fillRect/>
            </a:stretch>
          </a:blipFill>
        </p:spPr>
        <p:txBody>
          <a:bodyPr/>
          <a:lstStyle/>
          <a:p>
            <a:endParaRPr lang="en-US"/>
          </a:p>
        </p:txBody>
      </p:sp>
      <p:sp>
        <p:nvSpPr>
          <p:cNvPr id="25" name="Freeform 25"/>
          <p:cNvSpPr/>
          <p:nvPr/>
        </p:nvSpPr>
        <p:spPr>
          <a:xfrm>
            <a:off x="9306170" y="2583520"/>
            <a:ext cx="3362611" cy="843899"/>
          </a:xfrm>
          <a:custGeom>
            <a:avLst/>
            <a:gdLst/>
            <a:ahLst/>
            <a:cxnLst/>
            <a:rect l="l" t="t" r="r" b="b"/>
            <a:pathLst>
              <a:path w="3362611" h="843899">
                <a:moveTo>
                  <a:pt x="0" y="0"/>
                </a:moveTo>
                <a:lnTo>
                  <a:pt x="3362611" y="0"/>
                </a:lnTo>
                <a:lnTo>
                  <a:pt x="3362611" y="843899"/>
                </a:lnTo>
                <a:lnTo>
                  <a:pt x="0" y="843899"/>
                </a:lnTo>
                <a:lnTo>
                  <a:pt x="0" y="0"/>
                </a:lnTo>
                <a:close/>
              </a:path>
            </a:pathLst>
          </a:custGeom>
          <a:blipFill>
            <a:blip r:embed="rId5"/>
            <a:stretch>
              <a:fillRect/>
            </a:stretch>
          </a:blipFill>
        </p:spPr>
        <p:txBody>
          <a:bodyPr/>
          <a:lstStyle/>
          <a:p>
            <a:endParaRPr lang="en-US"/>
          </a:p>
        </p:txBody>
      </p:sp>
      <p:sp>
        <p:nvSpPr>
          <p:cNvPr id="26" name="Freeform 26"/>
          <p:cNvSpPr/>
          <p:nvPr/>
        </p:nvSpPr>
        <p:spPr>
          <a:xfrm>
            <a:off x="13479381" y="2473347"/>
            <a:ext cx="4582198" cy="881670"/>
          </a:xfrm>
          <a:custGeom>
            <a:avLst/>
            <a:gdLst/>
            <a:ahLst/>
            <a:cxnLst/>
            <a:rect l="l" t="t" r="r" b="b"/>
            <a:pathLst>
              <a:path w="4582198" h="881670">
                <a:moveTo>
                  <a:pt x="0" y="0"/>
                </a:moveTo>
                <a:lnTo>
                  <a:pt x="4582198" y="0"/>
                </a:lnTo>
                <a:lnTo>
                  <a:pt x="4582198" y="881669"/>
                </a:lnTo>
                <a:lnTo>
                  <a:pt x="0" y="881669"/>
                </a:lnTo>
                <a:lnTo>
                  <a:pt x="0" y="0"/>
                </a:lnTo>
                <a:close/>
              </a:path>
            </a:pathLst>
          </a:custGeom>
          <a:blipFill>
            <a:blip r:embed="rId6"/>
            <a:stretch>
              <a:fillRect/>
            </a:stretch>
          </a:blipFill>
        </p:spPr>
        <p:txBody>
          <a:bodyPr/>
          <a:lstStyle/>
          <a:p>
            <a:endParaRPr lang="en-US"/>
          </a:p>
        </p:txBody>
      </p:sp>
      <p:sp>
        <p:nvSpPr>
          <p:cNvPr id="27" name="TextBox 27"/>
          <p:cNvSpPr txBox="1"/>
          <p:nvPr/>
        </p:nvSpPr>
        <p:spPr>
          <a:xfrm>
            <a:off x="225086" y="3787874"/>
            <a:ext cx="3851457" cy="3733800"/>
          </a:xfrm>
          <a:prstGeom prst="rect">
            <a:avLst/>
          </a:prstGeom>
        </p:spPr>
        <p:txBody>
          <a:bodyPr lIns="0" tIns="0" rIns="0" bIns="0" rtlCol="0" anchor="t">
            <a:spAutoFit/>
          </a:bodyPr>
          <a:lstStyle/>
          <a:p>
            <a:pPr algn="just">
              <a:lnSpc>
                <a:spcPts val="4200"/>
              </a:lnSpc>
              <a:spcBef>
                <a:spcPct val="0"/>
              </a:spcBef>
            </a:pPr>
            <a:r>
              <a:rPr lang="en-US" sz="3000" dirty="0" err="1">
                <a:solidFill>
                  <a:srgbClr val="000000"/>
                </a:solidFill>
                <a:latin typeface="Rokkitt"/>
                <a:ea typeface="Rokkitt"/>
                <a:cs typeface="Rokkitt"/>
                <a:sym typeface="Rokkitt"/>
              </a:rPr>
              <a:t>Là</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một</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thước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cho</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biết</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phần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trăm</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chính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xác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của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mô</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hình</a:t>
            </a:r>
            <a:r>
              <a:rPr lang="en-US" sz="3000" dirty="0">
                <a:solidFill>
                  <a:srgbClr val="000000"/>
                </a:solidFill>
                <a:latin typeface="Rokkitt"/>
                <a:ea typeface="Rokkitt"/>
                <a:cs typeface="Rokkitt"/>
                <a:sym typeface="Rokkitt"/>
              </a:rPr>
              <a:t> so </a:t>
            </a:r>
            <a:r>
              <a:rPr lang="en-US" sz="3000" dirty="0" err="1">
                <a:solidFill>
                  <a:srgbClr val="000000"/>
                </a:solidFill>
                <a:latin typeface="Rokkitt"/>
                <a:ea typeface="Rokkitt"/>
                <a:cs typeface="Rokkitt"/>
                <a:sym typeface="Rokkitt"/>
              </a:rPr>
              <a:t>với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tổng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Nó</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được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tính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bằng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lấy</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tổng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đúng</a:t>
            </a:r>
            <a:r>
              <a:rPr lang="en-US" sz="3000" dirty="0">
                <a:solidFill>
                  <a:srgbClr val="000000"/>
                </a:solidFill>
                <a:latin typeface="Rokkitt"/>
                <a:ea typeface="Rokkitt"/>
                <a:cs typeface="Rokkitt"/>
                <a:sym typeface="Rokkitt"/>
              </a:rPr>
              <a:t> chia </a:t>
            </a:r>
            <a:r>
              <a:rPr lang="en-US" sz="3000" dirty="0" err="1">
                <a:solidFill>
                  <a:srgbClr val="000000"/>
                </a:solidFill>
                <a:latin typeface="Rokkitt"/>
                <a:ea typeface="Rokkitt"/>
                <a:cs typeface="Rokkitt"/>
                <a:sym typeface="Rokkitt"/>
              </a:rPr>
              <a:t>tổng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endParaRPr lang="en-US" sz="3000" dirty="0">
              <a:solidFill>
                <a:srgbClr val="000000"/>
              </a:solidFill>
              <a:latin typeface="Rokkitt"/>
              <a:ea typeface="Rokkitt"/>
              <a:cs typeface="Rokkitt"/>
              <a:sym typeface="Rokkitt"/>
            </a:endParaRPr>
          </a:p>
        </p:txBody>
      </p:sp>
      <p:sp>
        <p:nvSpPr>
          <p:cNvPr id="28" name="TextBox 28"/>
          <p:cNvSpPr txBox="1"/>
          <p:nvPr/>
        </p:nvSpPr>
        <p:spPr>
          <a:xfrm>
            <a:off x="4580817" y="3787874"/>
            <a:ext cx="3858101" cy="2667000"/>
          </a:xfrm>
          <a:prstGeom prst="rect">
            <a:avLst/>
          </a:prstGeom>
        </p:spPr>
        <p:txBody>
          <a:bodyPr lIns="0" tIns="0" rIns="0" bIns="0" rtlCol="0" anchor="t">
            <a:spAutoFit/>
          </a:bodyPr>
          <a:lstStyle/>
          <a:p>
            <a:pPr algn="just">
              <a:lnSpc>
                <a:spcPts val="4200"/>
              </a:lnSpc>
              <a:spcBef>
                <a:spcPct val="0"/>
              </a:spcBef>
            </a:pPr>
            <a:r>
              <a:rPr lang="en-US" sz="3000" dirty="0" err="1">
                <a:solidFill>
                  <a:srgbClr val="000000"/>
                </a:solidFill>
                <a:latin typeface="Rokkitt"/>
                <a:ea typeface="Rokkitt"/>
                <a:cs typeface="Rokkitt"/>
                <a:sym typeface="Rokkitt"/>
              </a:rPr>
              <a:t>Đo</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lường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tỷ</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lệ</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dương</a:t>
            </a:r>
            <a:r>
              <a:rPr lang="en-US" sz="3000" dirty="0">
                <a:solidFill>
                  <a:srgbClr val="000000"/>
                </a:solidFill>
                <a:latin typeface="Rokkitt"/>
                <a:ea typeface="Rokkitt"/>
                <a:cs typeface="Rokkitt"/>
                <a:sym typeface="Rokkitt"/>
              </a:rPr>
              <a:t> (positive) </a:t>
            </a:r>
            <a:r>
              <a:rPr lang="en-US" sz="3000" dirty="0" err="1">
                <a:solidFill>
                  <a:srgbClr val="000000"/>
                </a:solidFill>
                <a:latin typeface="Rokkitt"/>
                <a:ea typeface="Rokkitt"/>
                <a:cs typeface="Rokkitt"/>
                <a:sym typeface="Rokkitt"/>
              </a:rPr>
              <a:t>đúng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trên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tổng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dương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mà</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mô</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hình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đưa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ra.</a:t>
            </a:r>
            <a:endParaRPr lang="en-US" sz="3000" dirty="0">
              <a:solidFill>
                <a:srgbClr val="000000"/>
              </a:solidFill>
              <a:latin typeface="Rokkitt"/>
              <a:ea typeface="Rokkitt"/>
              <a:cs typeface="Rokkitt"/>
              <a:sym typeface="Rokkitt"/>
            </a:endParaRPr>
          </a:p>
        </p:txBody>
      </p:sp>
      <p:sp>
        <p:nvSpPr>
          <p:cNvPr id="29" name="TextBox 29"/>
          <p:cNvSpPr txBox="1"/>
          <p:nvPr/>
        </p:nvSpPr>
        <p:spPr>
          <a:xfrm>
            <a:off x="9048995" y="3787874"/>
            <a:ext cx="3848185" cy="3733800"/>
          </a:xfrm>
          <a:prstGeom prst="rect">
            <a:avLst/>
          </a:prstGeom>
        </p:spPr>
        <p:txBody>
          <a:bodyPr lIns="0" tIns="0" rIns="0" bIns="0" rtlCol="0" anchor="t">
            <a:spAutoFit/>
          </a:bodyPr>
          <a:lstStyle/>
          <a:p>
            <a:pPr algn="just">
              <a:lnSpc>
                <a:spcPts val="4200"/>
              </a:lnSpc>
            </a:pPr>
            <a:r>
              <a:rPr lang="en-US" sz="3000" dirty="0" err="1">
                <a:solidFill>
                  <a:srgbClr val="000000"/>
                </a:solidFill>
                <a:latin typeface="Rokkitt"/>
                <a:ea typeface="Rokkitt"/>
                <a:cs typeface="Rokkitt"/>
                <a:sym typeface="Rokkitt"/>
              </a:rPr>
              <a:t>Đo</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lường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tỷ</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lệ</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giá</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trị</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dương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thực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được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mô</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hình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đoán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đúng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trên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tổng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các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giá</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trị</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dương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thực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sự</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có</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trong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dữ</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liệu</a:t>
            </a:r>
            <a:r>
              <a:rPr lang="en-US" sz="3000" dirty="0">
                <a:solidFill>
                  <a:srgbClr val="000000"/>
                </a:solidFill>
                <a:latin typeface="Rokkitt"/>
                <a:ea typeface="Rokkitt"/>
                <a:cs typeface="Rokkitt"/>
                <a:sym typeface="Rokkitt"/>
              </a:rPr>
              <a:t>.</a:t>
            </a:r>
          </a:p>
          <a:p>
            <a:pPr algn="just">
              <a:lnSpc>
                <a:spcPts val="4200"/>
              </a:lnSpc>
              <a:spcBef>
                <a:spcPct val="0"/>
              </a:spcBef>
            </a:pPr>
            <a:endParaRPr lang="en-US" sz="3000" dirty="0">
              <a:solidFill>
                <a:srgbClr val="000000"/>
              </a:solidFill>
              <a:latin typeface="Rokkitt"/>
              <a:ea typeface="Rokkitt"/>
              <a:cs typeface="Rokkitt"/>
              <a:sym typeface="Rokkitt"/>
            </a:endParaRPr>
          </a:p>
        </p:txBody>
      </p:sp>
      <p:sp>
        <p:nvSpPr>
          <p:cNvPr id="30" name="TextBox 30"/>
          <p:cNvSpPr txBox="1"/>
          <p:nvPr/>
        </p:nvSpPr>
        <p:spPr>
          <a:xfrm>
            <a:off x="13479381" y="3787874"/>
            <a:ext cx="4582198" cy="4289636"/>
          </a:xfrm>
          <a:prstGeom prst="rect">
            <a:avLst/>
          </a:prstGeom>
        </p:spPr>
        <p:txBody>
          <a:bodyPr lIns="0" tIns="0" rIns="0" bIns="0" rtlCol="0" anchor="t">
            <a:spAutoFit/>
          </a:bodyPr>
          <a:lstStyle/>
          <a:p>
            <a:pPr algn="just">
              <a:lnSpc>
                <a:spcPts val="4200"/>
              </a:lnSpc>
            </a:pPr>
            <a:r>
              <a:rPr lang="en-US" sz="3000" dirty="0" err="1">
                <a:solidFill>
                  <a:srgbClr val="000000"/>
                </a:solidFill>
                <a:latin typeface="Rokkitt"/>
                <a:ea typeface="Rokkitt"/>
                <a:cs typeface="Rokkitt"/>
                <a:sym typeface="Rokkitt"/>
              </a:rPr>
              <a:t>Là</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trung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bình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điều</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hòa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của</a:t>
            </a:r>
            <a:r>
              <a:rPr lang="en-US" sz="3000" dirty="0">
                <a:solidFill>
                  <a:srgbClr val="000000"/>
                </a:solidFill>
                <a:latin typeface="Rokkitt"/>
                <a:ea typeface="Rokkitt"/>
                <a:cs typeface="Rokkitt"/>
                <a:sym typeface="Rokkitt"/>
              </a:rPr>
              <a:t> precision </a:t>
            </a:r>
            <a:r>
              <a:rPr lang="en-US" sz="3000" dirty="0" err="1">
                <a:solidFill>
                  <a:srgbClr val="000000"/>
                </a:solidFill>
                <a:latin typeface="Rokkitt"/>
                <a:ea typeface="Rokkitt"/>
                <a:cs typeface="Rokkitt"/>
                <a:sym typeface="Rokkitt"/>
              </a:rPr>
              <a:t>và</a:t>
            </a:r>
            <a:r>
              <a:rPr lang="en-US" sz="3000" dirty="0">
                <a:solidFill>
                  <a:srgbClr val="000000"/>
                </a:solidFill>
                <a:latin typeface="Rokkitt"/>
                <a:ea typeface="Rokkitt"/>
                <a:cs typeface="Rokkitt"/>
                <a:sym typeface="Rokkitt"/>
              </a:rPr>
              <a:t> recall, </a:t>
            </a:r>
            <a:r>
              <a:rPr lang="en-US" sz="3000" dirty="0" err="1">
                <a:solidFill>
                  <a:srgbClr val="000000"/>
                </a:solidFill>
                <a:latin typeface="Rokkitt"/>
                <a:ea typeface="Rokkitt"/>
                <a:cs typeface="Rokkitt"/>
                <a:sym typeface="Rokkitt"/>
              </a:rPr>
              <a:t>nhằm</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đưa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ra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một</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thước</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đo</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cân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bằng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giữa</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hai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yếu</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tố</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này</a:t>
            </a:r>
            <a:r>
              <a:rPr lang="en-US" sz="3000" dirty="0">
                <a:solidFill>
                  <a:srgbClr val="000000"/>
                </a:solidFill>
                <a:latin typeface="Rokkitt"/>
                <a:ea typeface="Rokkitt"/>
                <a:cs typeface="Rokkitt"/>
                <a:sym typeface="Rokkitt"/>
              </a:rPr>
              <a:t>. F1-Score </a:t>
            </a:r>
            <a:r>
              <a:rPr lang="en-US" sz="3000" dirty="0" err="1">
                <a:solidFill>
                  <a:srgbClr val="000000"/>
                </a:solidFill>
                <a:latin typeface="Rokkitt"/>
                <a:ea typeface="Rokkitt"/>
                <a:cs typeface="Rokkitt"/>
                <a:sym typeface="Rokkitt"/>
              </a:rPr>
              <a:t>hữu</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ích</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khi</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cần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cân</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bằng</a:t>
            </a:r>
            <a:r>
              <a:rPr lang="en-US" sz="3000" dirty="0">
                <a:solidFill>
                  <a:srgbClr val="000000"/>
                </a:solidFill>
                <a:latin typeface="Rokkitt"/>
                <a:ea typeface="Rokkitt"/>
                <a:cs typeface="Rokkitt"/>
                <a:sym typeface="Rokkitt"/>
              </a:rPr>
              <a:t> </a:t>
            </a:r>
            <a:r>
              <a:rPr lang="en-US" sz="3000" dirty="0" err="1">
                <a:solidFill>
                  <a:srgbClr val="000000"/>
                </a:solidFill>
                <a:latin typeface="Rokkitt"/>
                <a:ea typeface="Rokkitt"/>
                <a:cs typeface="Rokkitt"/>
                <a:sym typeface="Rokkitt"/>
              </a:rPr>
              <a:t>giữa</a:t>
            </a:r>
            <a:r>
              <a:rPr lang="en-US" sz="3000" dirty="0">
                <a:solidFill>
                  <a:srgbClr val="000000"/>
                </a:solidFill>
                <a:latin typeface="Rokkitt"/>
                <a:ea typeface="Rokkitt"/>
                <a:cs typeface="Rokkitt"/>
                <a:sym typeface="Rokkitt"/>
              </a:rPr>
              <a:t> precision </a:t>
            </a:r>
            <a:r>
              <a:rPr lang="en-US" sz="3000" dirty="0" err="1">
                <a:solidFill>
                  <a:srgbClr val="000000"/>
                </a:solidFill>
                <a:latin typeface="Rokkitt"/>
                <a:ea typeface="Rokkitt"/>
                <a:cs typeface="Rokkitt"/>
                <a:sym typeface="Rokkitt"/>
              </a:rPr>
              <a:t>và</a:t>
            </a:r>
            <a:r>
              <a:rPr lang="en-US" sz="3000" dirty="0">
                <a:solidFill>
                  <a:srgbClr val="000000"/>
                </a:solidFill>
                <a:latin typeface="Rokkitt"/>
                <a:ea typeface="Rokkitt"/>
                <a:cs typeface="Rokkitt"/>
                <a:sym typeface="Rokkitt"/>
              </a:rPr>
              <a:t> recall.</a:t>
            </a:r>
          </a:p>
          <a:p>
            <a:pPr algn="just">
              <a:lnSpc>
                <a:spcPts val="4200"/>
              </a:lnSpc>
            </a:pPr>
            <a:endParaRPr lang="en-US" sz="3000" dirty="0">
              <a:solidFill>
                <a:srgbClr val="000000"/>
              </a:solidFill>
              <a:latin typeface="Rokkitt"/>
              <a:ea typeface="Rokkitt"/>
              <a:cs typeface="Rokkitt"/>
              <a:sym typeface="Rokkit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78711" y="555223"/>
            <a:ext cx="3809289" cy="3809289"/>
          </a:xfrm>
          <a:custGeom>
            <a:avLst/>
            <a:gdLst/>
            <a:ahLst/>
            <a:cxnLst/>
            <a:rect l="l" t="t" r="r" b="b"/>
            <a:pathLst>
              <a:path w="3809289" h="3809289">
                <a:moveTo>
                  <a:pt x="0" y="0"/>
                </a:moveTo>
                <a:lnTo>
                  <a:pt x="3809289" y="0"/>
                </a:lnTo>
                <a:lnTo>
                  <a:pt x="3809289" y="3809289"/>
                </a:lnTo>
                <a:lnTo>
                  <a:pt x="0" y="3809289"/>
                </a:lnTo>
                <a:lnTo>
                  <a:pt x="0" y="0"/>
                </a:lnTo>
                <a:close/>
              </a:path>
            </a:pathLst>
          </a:custGeom>
          <a:blipFill>
            <a:blip r:embed="rId2"/>
            <a:stretch>
              <a:fillRect/>
            </a:stretch>
          </a:blipFill>
        </p:spPr>
        <p:txBody>
          <a:bodyPr/>
          <a:lstStyle/>
          <a:p>
            <a:endParaRPr lang="en-US"/>
          </a:p>
        </p:txBody>
      </p:sp>
      <p:sp>
        <p:nvSpPr>
          <p:cNvPr id="3" name="Freeform 3"/>
          <p:cNvSpPr/>
          <p:nvPr/>
        </p:nvSpPr>
        <p:spPr>
          <a:xfrm rot="3506510">
            <a:off x="1656360" y="-54791"/>
            <a:ext cx="5006964" cy="5029317"/>
          </a:xfrm>
          <a:custGeom>
            <a:avLst/>
            <a:gdLst/>
            <a:ahLst/>
            <a:cxnLst/>
            <a:rect l="l" t="t" r="r" b="b"/>
            <a:pathLst>
              <a:path w="5006964" h="5029317">
                <a:moveTo>
                  <a:pt x="0" y="0"/>
                </a:moveTo>
                <a:lnTo>
                  <a:pt x="5006965" y="0"/>
                </a:lnTo>
                <a:lnTo>
                  <a:pt x="5006965" y="5029317"/>
                </a:lnTo>
                <a:lnTo>
                  <a:pt x="0" y="502931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717273" y="48389"/>
            <a:ext cx="6852907" cy="1783970"/>
            <a:chOff x="0" y="0"/>
            <a:chExt cx="1561137" cy="406400"/>
          </a:xfrm>
        </p:grpSpPr>
        <p:sp>
          <p:nvSpPr>
            <p:cNvPr id="5" name="Freeform 5"/>
            <p:cNvSpPr/>
            <p:nvPr/>
          </p:nvSpPr>
          <p:spPr>
            <a:xfrm>
              <a:off x="0" y="0"/>
              <a:ext cx="1561137" cy="406400"/>
            </a:xfrm>
            <a:custGeom>
              <a:avLst/>
              <a:gdLst/>
              <a:ahLst/>
              <a:cxnLst/>
              <a:rect l="l" t="t" r="r" b="b"/>
              <a:pathLst>
                <a:path w="1561137" h="406400">
                  <a:moveTo>
                    <a:pt x="1357937" y="0"/>
                  </a:moveTo>
                  <a:lnTo>
                    <a:pt x="0" y="0"/>
                  </a:lnTo>
                  <a:lnTo>
                    <a:pt x="0" y="406400"/>
                  </a:lnTo>
                  <a:lnTo>
                    <a:pt x="1357937" y="406400"/>
                  </a:lnTo>
                  <a:lnTo>
                    <a:pt x="1561137" y="203200"/>
                  </a:lnTo>
                  <a:lnTo>
                    <a:pt x="1357937" y="0"/>
                  </a:lnTo>
                  <a:close/>
                </a:path>
              </a:pathLst>
            </a:custGeom>
            <a:solidFill>
              <a:srgbClr val="FFFFFF"/>
            </a:solidFill>
            <a:ln w="38100" cap="sq">
              <a:solidFill>
                <a:srgbClr val="000000"/>
              </a:solidFill>
              <a:prstDash val="solid"/>
              <a:miter/>
            </a:ln>
          </p:spPr>
          <p:txBody>
            <a:bodyPr/>
            <a:lstStyle/>
            <a:p>
              <a:endParaRPr lang="en-US"/>
            </a:p>
          </p:txBody>
        </p:sp>
        <p:sp>
          <p:nvSpPr>
            <p:cNvPr id="6" name="TextBox 6"/>
            <p:cNvSpPr txBox="1"/>
            <p:nvPr/>
          </p:nvSpPr>
          <p:spPr>
            <a:xfrm>
              <a:off x="0" y="-114300"/>
              <a:ext cx="1446837" cy="520700"/>
            </a:xfrm>
            <a:prstGeom prst="rect">
              <a:avLst/>
            </a:prstGeom>
          </p:spPr>
          <p:txBody>
            <a:bodyPr lIns="50800" tIns="50800" rIns="50800" bIns="50800" rtlCol="0" anchor="ctr"/>
            <a:lstStyle/>
            <a:p>
              <a:pPr algn="ctr">
                <a:lnSpc>
                  <a:spcPts val="7000"/>
                </a:lnSpc>
                <a:spcBef>
                  <a:spcPct val="0"/>
                </a:spcBef>
              </a:pPr>
              <a:r>
                <a:rPr lang="en-US" sz="5000" b="1">
                  <a:solidFill>
                    <a:srgbClr val="000000"/>
                  </a:solidFill>
                  <a:latin typeface="BBT Martires Semi-Bold"/>
                  <a:ea typeface="BBT Martires Semi-Bold"/>
                  <a:cs typeface="BBT Martires Semi-Bold"/>
                  <a:sym typeface="BBT Martires Semi-Bold"/>
                </a:rPr>
                <a:t>Thành viên nhóm 8</a:t>
              </a:r>
            </a:p>
          </p:txBody>
        </p:sp>
      </p:grpSp>
      <p:grpSp>
        <p:nvGrpSpPr>
          <p:cNvPr id="7" name="Group 7"/>
          <p:cNvGrpSpPr/>
          <p:nvPr/>
        </p:nvGrpSpPr>
        <p:grpSpPr>
          <a:xfrm>
            <a:off x="133578" y="1832359"/>
            <a:ext cx="4026265" cy="6622282"/>
            <a:chOff x="0" y="0"/>
            <a:chExt cx="5368353" cy="8829710"/>
          </a:xfrm>
        </p:grpSpPr>
        <p:grpSp>
          <p:nvGrpSpPr>
            <p:cNvPr id="8" name="Group 8"/>
            <p:cNvGrpSpPr/>
            <p:nvPr/>
          </p:nvGrpSpPr>
          <p:grpSpPr>
            <a:xfrm rot="-5400000">
              <a:off x="-777180" y="2684176"/>
              <a:ext cx="6922714" cy="5368353"/>
              <a:chOff x="0" y="0"/>
              <a:chExt cx="1367450" cy="1060415"/>
            </a:xfrm>
          </p:grpSpPr>
          <p:sp>
            <p:nvSpPr>
              <p:cNvPr id="9" name="Freeform 9"/>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txBody>
              <a:bodyPr/>
              <a:lstStyle/>
              <a:p>
                <a:endParaRPr lang="en-US"/>
              </a:p>
            </p:txBody>
          </p:sp>
          <p:sp>
            <p:nvSpPr>
              <p:cNvPr id="10" name="TextBox 10"/>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0"/>
              <a:ext cx="5368353" cy="536835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322" r="-1322"/>
                </a:stretch>
              </a:blipFill>
              <a:ln w="47625" cap="sq">
                <a:solidFill>
                  <a:srgbClr val="000000"/>
                </a:solidFill>
                <a:prstDash val="solid"/>
                <a:miter/>
              </a:ln>
            </p:spPr>
            <p:txBody>
              <a:bodyPr/>
              <a:lstStyle/>
              <a:p>
                <a:endParaRPr lang="en-US"/>
              </a:p>
            </p:txBody>
          </p:sp>
        </p:grpSp>
        <p:sp>
          <p:nvSpPr>
            <p:cNvPr id="13" name="TextBox 13"/>
            <p:cNvSpPr txBox="1"/>
            <p:nvPr/>
          </p:nvSpPr>
          <p:spPr>
            <a:xfrm>
              <a:off x="0" y="5918220"/>
              <a:ext cx="5368353" cy="783167"/>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Trần Đăng Hiếu</a:t>
              </a:r>
            </a:p>
          </p:txBody>
        </p:sp>
      </p:grpSp>
      <p:sp>
        <p:nvSpPr>
          <p:cNvPr id="14" name="Freeform 14"/>
          <p:cNvSpPr/>
          <p:nvPr/>
        </p:nvSpPr>
        <p:spPr>
          <a:xfrm>
            <a:off x="10064031" y="-102766"/>
            <a:ext cx="2820989" cy="2820989"/>
          </a:xfrm>
          <a:custGeom>
            <a:avLst/>
            <a:gdLst/>
            <a:ahLst/>
            <a:cxnLst/>
            <a:rect l="l" t="t" r="r" b="b"/>
            <a:pathLst>
              <a:path w="2820989" h="2820989">
                <a:moveTo>
                  <a:pt x="0" y="0"/>
                </a:moveTo>
                <a:lnTo>
                  <a:pt x="2820989" y="0"/>
                </a:lnTo>
                <a:lnTo>
                  <a:pt x="2820989" y="2820989"/>
                </a:lnTo>
                <a:lnTo>
                  <a:pt x="0" y="2820989"/>
                </a:lnTo>
                <a:lnTo>
                  <a:pt x="0" y="0"/>
                </a:lnTo>
                <a:close/>
              </a:path>
            </a:pathLst>
          </a:custGeom>
          <a:blipFill>
            <a:blip r:embed="rId5"/>
            <a:stretch>
              <a:fillRect/>
            </a:stretch>
          </a:blipFill>
        </p:spPr>
        <p:txBody>
          <a:bodyPr/>
          <a:lstStyle/>
          <a:p>
            <a:endParaRPr lang="en-US"/>
          </a:p>
        </p:txBody>
      </p:sp>
      <p:grpSp>
        <p:nvGrpSpPr>
          <p:cNvPr id="15" name="Group 15"/>
          <p:cNvGrpSpPr/>
          <p:nvPr/>
        </p:nvGrpSpPr>
        <p:grpSpPr>
          <a:xfrm>
            <a:off x="9461393" y="2006865"/>
            <a:ext cx="4026265" cy="6273269"/>
            <a:chOff x="0" y="0"/>
            <a:chExt cx="5368353" cy="8364359"/>
          </a:xfrm>
        </p:grpSpPr>
        <p:grpSp>
          <p:nvGrpSpPr>
            <p:cNvPr id="16" name="Group 16"/>
            <p:cNvGrpSpPr/>
            <p:nvPr/>
          </p:nvGrpSpPr>
          <p:grpSpPr>
            <a:xfrm rot="-5400000">
              <a:off x="-777180" y="2218826"/>
              <a:ext cx="6922714" cy="5368353"/>
              <a:chOff x="0" y="0"/>
              <a:chExt cx="1367450" cy="1060415"/>
            </a:xfrm>
          </p:grpSpPr>
          <p:sp>
            <p:nvSpPr>
              <p:cNvPr id="17" name="Freeform 17"/>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txBody>
              <a:bodyPr/>
              <a:lstStyle/>
              <a:p>
                <a:endParaRPr lang="en-US"/>
              </a:p>
            </p:txBody>
          </p:sp>
          <p:sp>
            <p:nvSpPr>
              <p:cNvPr id="18" name="TextBox 18"/>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0" y="0"/>
              <a:ext cx="5368353" cy="53683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693" r="-693"/>
                </a:stretch>
              </a:blipFill>
              <a:ln w="47625" cap="sq">
                <a:solidFill>
                  <a:srgbClr val="000000"/>
                </a:solidFill>
                <a:prstDash val="solid"/>
                <a:miter/>
              </a:ln>
            </p:spPr>
            <p:txBody>
              <a:bodyPr/>
              <a:lstStyle/>
              <a:p>
                <a:endParaRPr lang="en-US"/>
              </a:p>
            </p:txBody>
          </p:sp>
        </p:grpSp>
        <p:sp>
          <p:nvSpPr>
            <p:cNvPr id="21" name="TextBox 21"/>
            <p:cNvSpPr txBox="1"/>
            <p:nvPr/>
          </p:nvSpPr>
          <p:spPr>
            <a:xfrm>
              <a:off x="0" y="5918220"/>
              <a:ext cx="5368353" cy="783167"/>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Khắc Trung</a:t>
              </a:r>
            </a:p>
          </p:txBody>
        </p:sp>
      </p:grpSp>
      <p:grpSp>
        <p:nvGrpSpPr>
          <p:cNvPr id="22" name="Group 22"/>
          <p:cNvGrpSpPr/>
          <p:nvPr/>
        </p:nvGrpSpPr>
        <p:grpSpPr>
          <a:xfrm>
            <a:off x="14039043" y="4066265"/>
            <a:ext cx="4026265" cy="6220735"/>
            <a:chOff x="0" y="0"/>
            <a:chExt cx="5368353" cy="8294314"/>
          </a:xfrm>
        </p:grpSpPr>
        <p:grpSp>
          <p:nvGrpSpPr>
            <p:cNvPr id="23" name="Group 23"/>
            <p:cNvGrpSpPr/>
            <p:nvPr/>
          </p:nvGrpSpPr>
          <p:grpSpPr>
            <a:xfrm rot="-5400000">
              <a:off x="-777180" y="777180"/>
              <a:ext cx="6922714" cy="5368353"/>
              <a:chOff x="0" y="0"/>
              <a:chExt cx="1367450" cy="1060415"/>
            </a:xfrm>
          </p:grpSpPr>
          <p:sp>
            <p:nvSpPr>
              <p:cNvPr id="24" name="Freeform 24"/>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txBody>
              <a:bodyPr/>
              <a:lstStyle/>
              <a:p>
                <a:endParaRPr lang="en-US"/>
              </a:p>
            </p:txBody>
          </p:sp>
          <p:sp>
            <p:nvSpPr>
              <p:cNvPr id="25" name="TextBox 25"/>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2925961"/>
              <a:ext cx="5368353" cy="536835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38405" b="-38405"/>
                </a:stretch>
              </a:blipFill>
              <a:ln w="47625" cap="sq">
                <a:solidFill>
                  <a:srgbClr val="000000"/>
                </a:solidFill>
                <a:prstDash val="solid"/>
                <a:miter/>
              </a:ln>
            </p:spPr>
            <p:txBody>
              <a:bodyPr/>
              <a:lstStyle/>
              <a:p>
                <a:endParaRPr lang="en-US"/>
              </a:p>
            </p:txBody>
          </p:sp>
        </p:grpSp>
        <p:sp>
          <p:nvSpPr>
            <p:cNvPr id="28" name="TextBox 28"/>
            <p:cNvSpPr txBox="1"/>
            <p:nvPr/>
          </p:nvSpPr>
          <p:spPr>
            <a:xfrm>
              <a:off x="0" y="1360114"/>
              <a:ext cx="5368353" cy="783167"/>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Trí Duy</a:t>
              </a:r>
            </a:p>
          </p:txBody>
        </p:sp>
      </p:grpSp>
      <p:sp>
        <p:nvSpPr>
          <p:cNvPr id="29" name="Freeform 29"/>
          <p:cNvSpPr/>
          <p:nvPr/>
        </p:nvSpPr>
        <p:spPr>
          <a:xfrm>
            <a:off x="5608977" y="2006865"/>
            <a:ext cx="2595659" cy="2393775"/>
          </a:xfrm>
          <a:custGeom>
            <a:avLst/>
            <a:gdLst/>
            <a:ahLst/>
            <a:cxnLst/>
            <a:rect l="l" t="t" r="r" b="b"/>
            <a:pathLst>
              <a:path w="2595659" h="2393775">
                <a:moveTo>
                  <a:pt x="0" y="0"/>
                </a:moveTo>
                <a:lnTo>
                  <a:pt x="2595660" y="0"/>
                </a:lnTo>
                <a:lnTo>
                  <a:pt x="2595660" y="2393775"/>
                </a:lnTo>
                <a:lnTo>
                  <a:pt x="0" y="2393775"/>
                </a:lnTo>
                <a:lnTo>
                  <a:pt x="0" y="0"/>
                </a:lnTo>
                <a:close/>
              </a:path>
            </a:pathLst>
          </a:custGeom>
          <a:blipFill>
            <a:blip r:embed="rId8"/>
            <a:stretch>
              <a:fillRect/>
            </a:stretch>
          </a:blipFill>
        </p:spPr>
        <p:txBody>
          <a:bodyPr/>
          <a:lstStyle/>
          <a:p>
            <a:endParaRPr lang="en-US"/>
          </a:p>
        </p:txBody>
      </p:sp>
      <p:grpSp>
        <p:nvGrpSpPr>
          <p:cNvPr id="30" name="Group 30"/>
          <p:cNvGrpSpPr/>
          <p:nvPr/>
        </p:nvGrpSpPr>
        <p:grpSpPr>
          <a:xfrm>
            <a:off x="4797485" y="4066265"/>
            <a:ext cx="4026265" cy="6220735"/>
            <a:chOff x="0" y="0"/>
            <a:chExt cx="5368353" cy="8294314"/>
          </a:xfrm>
        </p:grpSpPr>
        <p:grpSp>
          <p:nvGrpSpPr>
            <p:cNvPr id="31" name="Group 31"/>
            <p:cNvGrpSpPr/>
            <p:nvPr/>
          </p:nvGrpSpPr>
          <p:grpSpPr>
            <a:xfrm rot="-5400000">
              <a:off x="-777180" y="777180"/>
              <a:ext cx="6922714" cy="5368353"/>
              <a:chOff x="0" y="0"/>
              <a:chExt cx="1367450" cy="1060415"/>
            </a:xfrm>
          </p:grpSpPr>
          <p:sp>
            <p:nvSpPr>
              <p:cNvPr id="32" name="Freeform 32"/>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txBody>
              <a:bodyPr/>
              <a:lstStyle/>
              <a:p>
                <a:endParaRPr lang="en-US"/>
              </a:p>
            </p:txBody>
          </p:sp>
          <p:sp>
            <p:nvSpPr>
              <p:cNvPr id="33" name="TextBox 33"/>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0" y="2925961"/>
              <a:ext cx="5368353" cy="536835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47625" cap="sq">
                <a:solidFill>
                  <a:srgbClr val="000000"/>
                </a:solidFill>
                <a:prstDash val="solid"/>
                <a:miter/>
              </a:ln>
            </p:spPr>
            <p:txBody>
              <a:bodyPr/>
              <a:lstStyle/>
              <a:p>
                <a:endParaRPr lang="en-US"/>
              </a:p>
            </p:txBody>
          </p:sp>
        </p:grpSp>
        <p:sp>
          <p:nvSpPr>
            <p:cNvPr id="36" name="TextBox 36"/>
            <p:cNvSpPr txBox="1"/>
            <p:nvPr/>
          </p:nvSpPr>
          <p:spPr>
            <a:xfrm>
              <a:off x="0" y="1360114"/>
              <a:ext cx="5368353" cy="783167"/>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Thị Phương</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34470" y="1524139"/>
            <a:ext cx="5819061" cy="5819061"/>
          </a:xfrm>
          <a:custGeom>
            <a:avLst/>
            <a:gdLst/>
            <a:ahLst/>
            <a:cxnLst/>
            <a:rect l="l" t="t" r="r" b="b"/>
            <a:pathLst>
              <a:path w="5819061" h="5819061">
                <a:moveTo>
                  <a:pt x="0" y="0"/>
                </a:moveTo>
                <a:lnTo>
                  <a:pt x="5819060" y="0"/>
                </a:lnTo>
                <a:lnTo>
                  <a:pt x="5819060" y="5819061"/>
                </a:lnTo>
                <a:lnTo>
                  <a:pt x="0" y="581906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622807" y="-123825"/>
            <a:ext cx="5042386" cy="2066925"/>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Rokkitt"/>
                <a:ea typeface="Rokkitt"/>
                <a:cs typeface="Rokkitt"/>
                <a:sym typeface="Rokkitt"/>
              </a:rPr>
              <a:t>DEMO</a:t>
            </a:r>
          </a:p>
        </p:txBody>
      </p:sp>
      <p:sp>
        <p:nvSpPr>
          <p:cNvPr id="4" name="TextBox 4"/>
          <p:cNvSpPr txBox="1"/>
          <p:nvPr/>
        </p:nvSpPr>
        <p:spPr>
          <a:xfrm>
            <a:off x="1989404" y="6955850"/>
            <a:ext cx="14309193"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Link demo sản phẩm: </a:t>
            </a:r>
            <a:r>
              <a:rPr lang="en-US" sz="3999" u="sng">
                <a:solidFill>
                  <a:srgbClr val="000000"/>
                </a:solidFill>
                <a:latin typeface="Rokkitt"/>
                <a:ea typeface="Rokkitt"/>
                <a:cs typeface="Rokkitt"/>
                <a:sym typeface="Rokkitt"/>
                <a:hlinkClick r:id="rId3" tooltip="https://danghieu19224.pythonanywhere.com"/>
              </a:rPr>
              <a:t>https://danghieu19224.pythonanywhere.com</a:t>
            </a:r>
          </a:p>
        </p:txBody>
      </p:sp>
      <p:sp>
        <p:nvSpPr>
          <p:cNvPr id="5" name="TextBox 5"/>
          <p:cNvSpPr txBox="1"/>
          <p:nvPr/>
        </p:nvSpPr>
        <p:spPr>
          <a:xfrm>
            <a:off x="456505" y="7901674"/>
            <a:ext cx="1737498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Link github: https://github.com/DangHieu19022004/MachineLearning-64CNTT3-G8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7956" y="150319"/>
            <a:ext cx="5617805" cy="10192098"/>
          </a:xfrm>
          <a:custGeom>
            <a:avLst/>
            <a:gdLst/>
            <a:ahLst/>
            <a:cxnLst/>
            <a:rect l="l" t="t" r="r" b="b"/>
            <a:pathLst>
              <a:path w="5617805" h="10192098">
                <a:moveTo>
                  <a:pt x="0" y="0"/>
                </a:moveTo>
                <a:lnTo>
                  <a:pt x="5617804" y="0"/>
                </a:lnTo>
                <a:lnTo>
                  <a:pt x="5617804" y="10192098"/>
                </a:lnTo>
                <a:lnTo>
                  <a:pt x="0" y="101920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781800" y="281666"/>
            <a:ext cx="5605745" cy="13684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Paytone One"/>
                <a:ea typeface="Paytone One"/>
                <a:cs typeface="Paytone One"/>
                <a:sym typeface="Paytone One"/>
              </a:rPr>
              <a:t>KẾT LUẬN</a:t>
            </a:r>
          </a:p>
        </p:txBody>
      </p:sp>
      <p:sp>
        <p:nvSpPr>
          <p:cNvPr id="4" name="TextBox 4"/>
          <p:cNvSpPr txBox="1"/>
          <p:nvPr/>
        </p:nvSpPr>
        <p:spPr>
          <a:xfrm>
            <a:off x="7086600" y="1650090"/>
            <a:ext cx="10583444" cy="4866717"/>
          </a:xfrm>
          <a:prstGeom prst="rect">
            <a:avLst/>
          </a:prstGeom>
        </p:spPr>
        <p:txBody>
          <a:bodyPr wrap="square" lIns="0" tIns="0" rIns="0" bIns="0" rtlCol="0" anchor="t">
            <a:spAutoFit/>
          </a:bodyPr>
          <a:lstStyle/>
          <a:p>
            <a:pPr algn="just">
              <a:lnSpc>
                <a:spcPts val="4200"/>
              </a:lnSpc>
            </a:pPr>
            <a:r>
              <a:rPr lang="en-US" sz="4000" dirty="0" err="1">
                <a:solidFill>
                  <a:srgbClr val="000000"/>
                </a:solidFill>
                <a:latin typeface="Rokkitt"/>
                <a:ea typeface="Rokkitt"/>
                <a:cs typeface="Rokkitt"/>
                <a:sym typeface="Rokkitt"/>
              </a:rPr>
              <a:t>Bài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thuyết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trình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máy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phổ</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biến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dụng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trong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báo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tiết</a:t>
            </a:r>
            <a:r>
              <a:rPr lang="en-US" sz="4000" dirty="0">
                <a:solidFill>
                  <a:srgbClr val="000000"/>
                </a:solidFill>
                <a:latin typeface="Rokkitt"/>
                <a:ea typeface="Rokkitt"/>
                <a:cs typeface="Rokkitt"/>
                <a:sym typeface="Rokkitt"/>
              </a:rPr>
              <a:t>: Perceptron Learning Algorithm, ID3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Neural Network. </a:t>
            </a:r>
            <a:r>
              <a:rPr lang="en-US" sz="4000" dirty="0" err="1">
                <a:solidFill>
                  <a:srgbClr val="000000"/>
                </a:solidFill>
                <a:latin typeface="Rokkitt"/>
                <a:ea typeface="Rokkitt"/>
                <a:cs typeface="Rokkitt"/>
                <a:sym typeface="Rokkitt"/>
              </a:rPr>
              <a:t>Mỗi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ưu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riêng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phù</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hợp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bài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cụ</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thể</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Việc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lựa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chọn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phù</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hợp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phụ</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thuộc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đặc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điểm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tập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dữ</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liệu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yêu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cầu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bài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báo</a:t>
            </a:r>
            <a:r>
              <a:rPr lang="en-US" sz="4000" dirty="0">
                <a:solidFill>
                  <a:srgbClr val="000000"/>
                </a:solidFill>
                <a:latin typeface="Rokkitt"/>
                <a:ea typeface="Rokkitt"/>
                <a:cs typeface="Rokkitt"/>
                <a:sym typeface="Rokkitt"/>
              </a:rPr>
              <a:t>.</a:t>
            </a:r>
          </a:p>
          <a:p>
            <a:pPr algn="just">
              <a:lnSpc>
                <a:spcPts val="4200"/>
              </a:lnSpc>
              <a:spcBef>
                <a:spcPct val="0"/>
              </a:spcBef>
            </a:pPr>
            <a:endParaRPr lang="en-US" sz="4000" dirty="0">
              <a:solidFill>
                <a:srgbClr val="000000"/>
              </a:solidFill>
              <a:latin typeface="Rokkitt"/>
              <a:ea typeface="Rokkitt"/>
              <a:cs typeface="Rokkitt"/>
              <a:sym typeface="Rokkitt"/>
            </a:endParaRPr>
          </a:p>
        </p:txBody>
      </p:sp>
      <p:sp>
        <p:nvSpPr>
          <p:cNvPr id="5" name="TextBox 5"/>
          <p:cNvSpPr txBox="1"/>
          <p:nvPr/>
        </p:nvSpPr>
        <p:spPr>
          <a:xfrm>
            <a:off x="7086600" y="6215835"/>
            <a:ext cx="10583444" cy="3789499"/>
          </a:xfrm>
          <a:prstGeom prst="rect">
            <a:avLst/>
          </a:prstGeom>
        </p:spPr>
        <p:txBody>
          <a:bodyPr wrap="square" lIns="0" tIns="0" rIns="0" bIns="0" rtlCol="0" anchor="t">
            <a:spAutoFit/>
          </a:bodyPr>
          <a:lstStyle/>
          <a:p>
            <a:pPr algn="just">
              <a:lnSpc>
                <a:spcPts val="4200"/>
              </a:lnSpc>
            </a:pPr>
            <a:r>
              <a:rPr lang="en-US" sz="4000" dirty="0" err="1">
                <a:solidFill>
                  <a:srgbClr val="000000"/>
                </a:solidFill>
                <a:latin typeface="Rokkitt"/>
                <a:ea typeface="Rokkitt"/>
                <a:cs typeface="Rokkitt"/>
                <a:sym typeface="Rokkitt"/>
              </a:rPr>
              <a:t>Với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phát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triển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khoa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máy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máy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học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máy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ngày</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càng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ứng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dụng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rãi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trong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báo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góp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phần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nâng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cao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chính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xác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báo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giúp</a:t>
            </a:r>
            <a:r>
              <a:rPr lang="en-US" sz="4000" dirty="0">
                <a:solidFill>
                  <a:srgbClr val="000000"/>
                </a:solidFill>
                <a:latin typeface="Rokkitt"/>
                <a:ea typeface="Rokkitt"/>
                <a:cs typeface="Rokkitt"/>
                <a:sym typeface="Rokkitt"/>
              </a:rPr>
              <a:t> con </a:t>
            </a:r>
            <a:r>
              <a:rPr lang="en-US" sz="4000" dirty="0" err="1">
                <a:solidFill>
                  <a:srgbClr val="000000"/>
                </a:solidFill>
                <a:latin typeface="Rokkitt"/>
                <a:ea typeface="Rokkitt"/>
                <a:cs typeface="Rokkitt"/>
                <a:sym typeface="Rokkitt"/>
              </a:rPr>
              <a:t>người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chủ</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trong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hoạt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mình</a:t>
            </a:r>
            <a:r>
              <a:rPr lang="en-US" sz="4000" dirty="0">
                <a:solidFill>
                  <a:srgbClr val="000000"/>
                </a:solidFill>
                <a:latin typeface="Rokkitt"/>
                <a:ea typeface="Rokkitt"/>
                <a:cs typeface="Rokkitt"/>
                <a:sym typeface="Rokkitt"/>
              </a:rPr>
              <a:t>.</a:t>
            </a:r>
          </a:p>
          <a:p>
            <a:pPr algn="just">
              <a:lnSpc>
                <a:spcPts val="4200"/>
              </a:lnSpc>
              <a:spcBef>
                <a:spcPct val="0"/>
              </a:spcBef>
            </a:pPr>
            <a:endParaRPr lang="en-US" sz="4000" dirty="0">
              <a:solidFill>
                <a:srgbClr val="000000"/>
              </a:solidFill>
              <a:latin typeface="Rokkitt"/>
              <a:ea typeface="Rokkitt"/>
              <a:cs typeface="Rokkitt"/>
              <a:sym typeface="Rokkit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 r="-95"/>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65122" y="217889"/>
            <a:ext cx="5553373" cy="1450579"/>
          </a:xfrm>
          <a:prstGeom prst="rect">
            <a:avLst/>
          </a:prstGeom>
        </p:spPr>
        <p:txBody>
          <a:bodyPr lIns="0" tIns="0" rIns="0" bIns="0" rtlCol="0" anchor="t">
            <a:spAutoFit/>
          </a:bodyPr>
          <a:lstStyle/>
          <a:p>
            <a:pPr algn="ctr">
              <a:lnSpc>
                <a:spcPts val="11921"/>
              </a:lnSpc>
              <a:spcBef>
                <a:spcPct val="0"/>
              </a:spcBef>
            </a:pPr>
            <a:r>
              <a:rPr lang="en-US" sz="8515">
                <a:solidFill>
                  <a:srgbClr val="000000"/>
                </a:solidFill>
                <a:latin typeface="Paytone One"/>
                <a:ea typeface="Paytone One"/>
                <a:cs typeface="Paytone One"/>
                <a:sym typeface="Paytone One"/>
              </a:rPr>
              <a:t>NỘI DUNG</a:t>
            </a:r>
          </a:p>
        </p:txBody>
      </p:sp>
      <p:sp>
        <p:nvSpPr>
          <p:cNvPr id="3" name="TextBox 3"/>
          <p:cNvSpPr txBox="1"/>
          <p:nvPr/>
        </p:nvSpPr>
        <p:spPr>
          <a:xfrm>
            <a:off x="9536273" y="2091758"/>
            <a:ext cx="6811070" cy="5302250"/>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Rokkitt"/>
                <a:ea typeface="Rokkitt"/>
                <a:cs typeface="Rokkitt"/>
                <a:sym typeface="Rokkitt"/>
              </a:rPr>
              <a:t>Phần mở đầu</a:t>
            </a:r>
          </a:p>
          <a:p>
            <a:pPr marL="1079501" lvl="1" indent="-539750" algn="l">
              <a:lnSpc>
                <a:spcPts val="7000"/>
              </a:lnSpc>
              <a:buFont typeface="Arial"/>
              <a:buChar char="•"/>
            </a:pPr>
            <a:r>
              <a:rPr lang="en-US" sz="5000">
                <a:solidFill>
                  <a:srgbClr val="000000"/>
                </a:solidFill>
                <a:latin typeface="Rokkitt"/>
                <a:ea typeface="Rokkitt"/>
                <a:cs typeface="Rokkitt"/>
                <a:sym typeface="Rokkitt"/>
              </a:rPr>
              <a:t>Mô tả bài toán</a:t>
            </a:r>
          </a:p>
          <a:p>
            <a:pPr marL="1079501" lvl="1" indent="-539750" algn="l">
              <a:lnSpc>
                <a:spcPts val="7000"/>
              </a:lnSpc>
              <a:buFont typeface="Arial"/>
              <a:buChar char="•"/>
            </a:pPr>
            <a:r>
              <a:rPr lang="en-US" sz="5000">
                <a:solidFill>
                  <a:srgbClr val="000000"/>
                </a:solidFill>
                <a:latin typeface="Rokkitt"/>
                <a:ea typeface="Rokkitt"/>
                <a:cs typeface="Rokkitt"/>
                <a:sym typeface="Rokkitt"/>
              </a:rPr>
              <a:t>Các thuật toán</a:t>
            </a:r>
          </a:p>
          <a:p>
            <a:pPr marL="1079501" lvl="1" indent="-539750" algn="l">
              <a:lnSpc>
                <a:spcPts val="7000"/>
              </a:lnSpc>
              <a:buFont typeface="Arial"/>
              <a:buChar char="•"/>
            </a:pPr>
            <a:r>
              <a:rPr lang="en-US" sz="5000">
                <a:solidFill>
                  <a:srgbClr val="000000"/>
                </a:solidFill>
                <a:latin typeface="Rokkitt"/>
                <a:ea typeface="Rokkitt"/>
                <a:cs typeface="Rokkitt"/>
                <a:sym typeface="Rokkitt"/>
              </a:rPr>
              <a:t>Các tham số đánh giá</a:t>
            </a:r>
          </a:p>
          <a:p>
            <a:pPr marL="1079501" lvl="1" indent="-539750" algn="l">
              <a:lnSpc>
                <a:spcPts val="7000"/>
              </a:lnSpc>
              <a:buFont typeface="Arial"/>
              <a:buChar char="•"/>
            </a:pPr>
            <a:r>
              <a:rPr lang="en-US" sz="5000">
                <a:solidFill>
                  <a:srgbClr val="000000"/>
                </a:solidFill>
                <a:latin typeface="Rokkitt"/>
                <a:ea typeface="Rokkitt"/>
                <a:cs typeface="Rokkitt"/>
                <a:sym typeface="Rokkitt"/>
              </a:rPr>
              <a:t>Demo</a:t>
            </a:r>
          </a:p>
          <a:p>
            <a:pPr marL="1079501" lvl="1" indent="-539750" algn="l">
              <a:lnSpc>
                <a:spcPts val="7000"/>
              </a:lnSpc>
              <a:buFont typeface="Arial"/>
              <a:buChar char="•"/>
            </a:pPr>
            <a:r>
              <a:rPr lang="en-US" sz="5000">
                <a:solidFill>
                  <a:srgbClr val="000000"/>
                </a:solidFill>
                <a:latin typeface="Rokkitt"/>
                <a:ea typeface="Rokkitt"/>
                <a:cs typeface="Rokkitt"/>
                <a:sym typeface="Rokkitt"/>
              </a:rPr>
              <a:t>Kết luận</a:t>
            </a:r>
          </a:p>
        </p:txBody>
      </p:sp>
      <p:sp>
        <p:nvSpPr>
          <p:cNvPr id="4" name="Freeform 4"/>
          <p:cNvSpPr/>
          <p:nvPr/>
        </p:nvSpPr>
        <p:spPr>
          <a:xfrm>
            <a:off x="1200150" y="543486"/>
            <a:ext cx="7283164" cy="8857129"/>
          </a:xfrm>
          <a:custGeom>
            <a:avLst/>
            <a:gdLst/>
            <a:ahLst/>
            <a:cxnLst/>
            <a:rect l="l" t="t" r="r" b="b"/>
            <a:pathLst>
              <a:path w="7283164" h="8857129">
                <a:moveTo>
                  <a:pt x="0" y="0"/>
                </a:moveTo>
                <a:lnTo>
                  <a:pt x="7283164" y="0"/>
                </a:lnTo>
                <a:lnTo>
                  <a:pt x="7283164" y="8857128"/>
                </a:lnTo>
                <a:lnTo>
                  <a:pt x="0" y="88571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503" y="2216614"/>
            <a:ext cx="8354281" cy="3575445"/>
            <a:chOff x="0" y="0"/>
            <a:chExt cx="949583" cy="406400"/>
          </a:xfrm>
        </p:grpSpPr>
        <p:sp>
          <p:nvSpPr>
            <p:cNvPr id="3" name="Freeform 3"/>
            <p:cNvSpPr/>
            <p:nvPr/>
          </p:nvSpPr>
          <p:spPr>
            <a:xfrm>
              <a:off x="0" y="0"/>
              <a:ext cx="949583" cy="406400"/>
            </a:xfrm>
            <a:custGeom>
              <a:avLst/>
              <a:gdLst/>
              <a:ahLst/>
              <a:cxnLst/>
              <a:rect l="l" t="t" r="r" b="b"/>
              <a:pathLst>
                <a:path w="949583" h="406400">
                  <a:moveTo>
                    <a:pt x="746383" y="0"/>
                  </a:moveTo>
                  <a:cubicBezTo>
                    <a:pt x="858607" y="0"/>
                    <a:pt x="949583" y="90976"/>
                    <a:pt x="949583" y="203200"/>
                  </a:cubicBezTo>
                  <a:cubicBezTo>
                    <a:pt x="949583" y="315424"/>
                    <a:pt x="858607" y="406400"/>
                    <a:pt x="746383" y="406400"/>
                  </a:cubicBezTo>
                  <a:lnTo>
                    <a:pt x="203200" y="406400"/>
                  </a:lnTo>
                  <a:cubicBezTo>
                    <a:pt x="90976" y="406400"/>
                    <a:pt x="0" y="315424"/>
                    <a:pt x="0" y="203200"/>
                  </a:cubicBezTo>
                  <a:cubicBezTo>
                    <a:pt x="0" y="90976"/>
                    <a:pt x="90976" y="0"/>
                    <a:pt x="203200" y="0"/>
                  </a:cubicBezTo>
                  <a:lnTo>
                    <a:pt x="746383" y="0"/>
                  </a:lnTo>
                  <a:close/>
                </a:path>
              </a:pathLst>
            </a:custGeom>
            <a:solidFill>
              <a:srgbClr val="F2EAFF"/>
            </a:solidFill>
            <a:ln w="57150" cap="rnd">
              <a:solidFill>
                <a:srgbClr val="000000"/>
              </a:solidFill>
              <a:prstDash val="solid"/>
              <a:round/>
            </a:ln>
          </p:spPr>
          <p:txBody>
            <a:bodyPr/>
            <a:lstStyle/>
            <a:p>
              <a:endParaRPr lang="en-US"/>
            </a:p>
          </p:txBody>
        </p:sp>
        <p:sp>
          <p:nvSpPr>
            <p:cNvPr id="4" name="TextBox 4"/>
            <p:cNvSpPr txBox="1"/>
            <p:nvPr/>
          </p:nvSpPr>
          <p:spPr>
            <a:xfrm>
              <a:off x="0" y="-38100"/>
              <a:ext cx="94958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574289" y="102152"/>
            <a:ext cx="5713711" cy="5823169"/>
          </a:xfrm>
          <a:custGeom>
            <a:avLst/>
            <a:gdLst/>
            <a:ahLst/>
            <a:cxnLst/>
            <a:rect l="l" t="t" r="r" b="b"/>
            <a:pathLst>
              <a:path w="5713711" h="5823169">
                <a:moveTo>
                  <a:pt x="0" y="0"/>
                </a:moveTo>
                <a:lnTo>
                  <a:pt x="5713711" y="0"/>
                </a:lnTo>
                <a:lnTo>
                  <a:pt x="5713711" y="5823169"/>
                </a:lnTo>
                <a:lnTo>
                  <a:pt x="0" y="582316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0" y="517988"/>
            <a:ext cx="11616585" cy="1698626"/>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PHẦN MỞ ĐẦU</a:t>
            </a:r>
          </a:p>
        </p:txBody>
      </p:sp>
      <p:sp>
        <p:nvSpPr>
          <p:cNvPr id="7" name="TextBox 7"/>
          <p:cNvSpPr txBox="1"/>
          <p:nvPr/>
        </p:nvSpPr>
        <p:spPr>
          <a:xfrm>
            <a:off x="0" y="2889911"/>
            <a:ext cx="6204286" cy="2105025"/>
          </a:xfrm>
          <a:prstGeom prst="rect">
            <a:avLst/>
          </a:prstGeom>
        </p:spPr>
        <p:txBody>
          <a:bodyPr lIns="0" tIns="0" rIns="0" bIns="0" rtlCol="0" anchor="t">
            <a:spAutoFit/>
          </a:bodyPr>
          <a:lstStyle/>
          <a:p>
            <a:pPr algn="ctr">
              <a:lnSpc>
                <a:spcPts val="8400"/>
              </a:lnSpc>
              <a:spcBef>
                <a:spcPct val="0"/>
              </a:spcBef>
            </a:pPr>
            <a:r>
              <a:rPr lang="en-US" sz="6000" b="1">
                <a:solidFill>
                  <a:srgbClr val="000000"/>
                </a:solidFill>
                <a:latin typeface="Rokkitt Bold"/>
                <a:ea typeface="Rokkitt Bold"/>
                <a:cs typeface="Rokkitt Bold"/>
                <a:sym typeface="Rokkitt Bold"/>
              </a:rPr>
              <a:t>Vai trò của dự báo thời tiết</a:t>
            </a:r>
          </a:p>
        </p:txBody>
      </p:sp>
      <p:sp>
        <p:nvSpPr>
          <p:cNvPr id="8" name="TextBox 8"/>
          <p:cNvSpPr txBox="1"/>
          <p:nvPr/>
        </p:nvSpPr>
        <p:spPr>
          <a:xfrm>
            <a:off x="914400" y="6001659"/>
            <a:ext cx="16383000" cy="3686907"/>
          </a:xfrm>
          <a:prstGeom prst="rect">
            <a:avLst/>
          </a:prstGeom>
        </p:spPr>
        <p:txBody>
          <a:bodyPr wrap="square" lIns="0" tIns="0" rIns="0" bIns="0" rtlCol="0" anchor="t">
            <a:spAutoFit/>
          </a:bodyPr>
          <a:lstStyle/>
          <a:p>
            <a:pPr algn="just">
              <a:lnSpc>
                <a:spcPts val="5775"/>
              </a:lnSpc>
              <a:spcBef>
                <a:spcPct val="0"/>
              </a:spcBef>
            </a:pPr>
            <a:r>
              <a:rPr lang="en-US" sz="4000" dirty="0" err="1">
                <a:solidFill>
                  <a:srgbClr val="000000"/>
                </a:solidFill>
                <a:latin typeface="Rokkitt"/>
                <a:ea typeface="Rokkitt"/>
                <a:cs typeface="Times New Roman" panose="02020603050405020304" pitchFamily="18" charset="0"/>
                <a:sym typeface="Rokkitt"/>
              </a:rPr>
              <a:t>Dự</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báo</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thời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tiết</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đóng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vai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trò</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quan</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trọng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trong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nhiều</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lĩnh</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vực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của</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đời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sống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từ</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nông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nghiệp</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giao</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thông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vận</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tải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đến</a:t>
            </a:r>
            <a:r>
              <a:rPr lang="en-US" sz="4000" dirty="0">
                <a:solidFill>
                  <a:srgbClr val="000000"/>
                </a:solidFill>
                <a:latin typeface="Rokkitt"/>
                <a:ea typeface="Rokkitt"/>
                <a:cs typeface="Times New Roman" panose="02020603050405020304" pitchFamily="18" charset="0"/>
                <a:sym typeface="Rokkitt"/>
              </a:rPr>
              <a:t> du </a:t>
            </a:r>
            <a:r>
              <a:rPr lang="en-US" sz="4000" dirty="0" err="1">
                <a:solidFill>
                  <a:srgbClr val="000000"/>
                </a:solidFill>
                <a:latin typeface="Rokkitt"/>
                <a:ea typeface="Rokkitt"/>
                <a:cs typeface="Times New Roman" panose="02020603050405020304" pitchFamily="18" charset="0"/>
                <a:sym typeface="Rokkitt"/>
              </a:rPr>
              <a:t>lịch</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và</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thậm</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chí</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cả</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việc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bảo</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vệ</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sức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khỏe</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Nắm</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bắt</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được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thông</a:t>
            </a:r>
            <a:r>
              <a:rPr lang="en-US" sz="4000" dirty="0">
                <a:solidFill>
                  <a:srgbClr val="000000"/>
                </a:solidFill>
                <a:latin typeface="Rokkitt"/>
                <a:ea typeface="Rokkitt"/>
                <a:cs typeface="Times New Roman" panose="02020603050405020304" pitchFamily="18" charset="0"/>
                <a:sym typeface="Rokkitt"/>
              </a:rPr>
              <a:t> tin </a:t>
            </a:r>
            <a:r>
              <a:rPr lang="en-US" sz="4000" dirty="0" err="1">
                <a:solidFill>
                  <a:srgbClr val="000000"/>
                </a:solidFill>
                <a:latin typeface="Rokkitt"/>
                <a:ea typeface="Rokkitt"/>
                <a:cs typeface="Times New Roman" panose="02020603050405020304" pitchFamily="18" charset="0"/>
                <a:sym typeface="Rokkitt"/>
              </a:rPr>
              <a:t>về</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thời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tiết</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giúp</a:t>
            </a:r>
            <a:r>
              <a:rPr lang="en-US" sz="4000" dirty="0">
                <a:solidFill>
                  <a:srgbClr val="000000"/>
                </a:solidFill>
                <a:latin typeface="Rokkitt"/>
                <a:ea typeface="Rokkitt"/>
                <a:cs typeface="Times New Roman" panose="02020603050405020304" pitchFamily="18" charset="0"/>
                <a:sym typeface="Rokkitt"/>
              </a:rPr>
              <a:t> con </a:t>
            </a:r>
            <a:r>
              <a:rPr lang="en-US" sz="4000" dirty="0" err="1">
                <a:solidFill>
                  <a:srgbClr val="000000"/>
                </a:solidFill>
                <a:latin typeface="Rokkitt"/>
                <a:ea typeface="Rokkitt"/>
                <a:cs typeface="Times New Roman" panose="02020603050405020304" pitchFamily="18" charset="0"/>
                <a:sym typeface="Rokkitt"/>
              </a:rPr>
              <a:t>người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chủ</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động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trong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mọi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hoạt</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động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từ</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việc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lên</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kế</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hoạch</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cho</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các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hoạt</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động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ngoài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trời</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đến</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việc</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phòng</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tránh</a:t>
            </a:r>
            <a:r>
              <a:rPr lang="en-US" sz="4000" dirty="0">
                <a:solidFill>
                  <a:srgbClr val="000000"/>
                </a:solidFill>
                <a:latin typeface="Rokkitt"/>
                <a:ea typeface="Rokkitt"/>
                <a:cs typeface="Times New Roman" panose="02020603050405020304" pitchFamily="18" charset="0"/>
                <a:sym typeface="Rokkitt"/>
              </a:rPr>
              <a:t> </a:t>
            </a:r>
            <a:r>
              <a:rPr lang="en-US" sz="4000" dirty="0" err="1">
                <a:solidFill>
                  <a:srgbClr val="000000"/>
                </a:solidFill>
                <a:latin typeface="Rokkitt"/>
                <a:ea typeface="Rokkitt"/>
                <a:cs typeface="Times New Roman" panose="02020603050405020304" pitchFamily="18" charset="0"/>
                <a:sym typeface="Rokkitt"/>
              </a:rPr>
              <a:t>thiên</a:t>
            </a:r>
            <a:r>
              <a:rPr lang="en-US" sz="4000" dirty="0">
                <a:solidFill>
                  <a:srgbClr val="000000"/>
                </a:solidFill>
                <a:latin typeface="Rokkitt"/>
                <a:ea typeface="Rokkitt"/>
                <a:cs typeface="Times New Roman" panose="02020603050405020304" pitchFamily="18" charset="0"/>
                <a:sym typeface="Rokkitt"/>
              </a:rPr>
              <a:t>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337419225"/>
              </p:ext>
            </p:extLst>
          </p:nvPr>
        </p:nvGraphicFramePr>
        <p:xfrm>
          <a:off x="243879" y="7182627"/>
          <a:ext cx="10744809" cy="2381250"/>
        </p:xfrm>
        <a:graphic>
          <a:graphicData uri="http://schemas.openxmlformats.org/drawingml/2006/table">
            <a:tbl>
              <a:tblPr/>
              <a:tblGrid>
                <a:gridCol w="3581603">
                  <a:extLst>
                    <a:ext uri="{9D8B030D-6E8A-4147-A177-3AD203B41FA5}">
                      <a16:colId xmlns:a16="http://schemas.microsoft.com/office/drawing/2014/main" val="20000"/>
                    </a:ext>
                  </a:extLst>
                </a:gridCol>
                <a:gridCol w="3581603">
                  <a:extLst>
                    <a:ext uri="{9D8B030D-6E8A-4147-A177-3AD203B41FA5}">
                      <a16:colId xmlns:a16="http://schemas.microsoft.com/office/drawing/2014/main" val="20001"/>
                    </a:ext>
                  </a:extLst>
                </a:gridCol>
                <a:gridCol w="3581603">
                  <a:extLst>
                    <a:ext uri="{9D8B030D-6E8A-4147-A177-3AD203B41FA5}">
                      <a16:colId xmlns:a16="http://schemas.microsoft.com/office/drawing/2014/main" val="20002"/>
                    </a:ext>
                  </a:extLst>
                </a:gridCol>
              </a:tblGrid>
              <a:tr h="2381250">
                <a:tc>
                  <a:txBody>
                    <a:bodyPr/>
                    <a:lstStyle/>
                    <a:p>
                      <a:pPr algn="ctr">
                        <a:lnSpc>
                          <a:spcPts val="7000"/>
                        </a:lnSpc>
                        <a:defRPr/>
                      </a:pPr>
                      <a:r>
                        <a:rPr lang="en-US" sz="5000" b="1">
                          <a:solidFill>
                            <a:srgbClr val="000000"/>
                          </a:solidFill>
                          <a:latin typeface="Rokkitt Bold"/>
                          <a:ea typeface="Rokkitt Bold"/>
                          <a:cs typeface="Rokkitt Bold"/>
                          <a:sym typeface="Rokkitt Bold"/>
                        </a:rPr>
                        <a:t>Perceptron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dirty="0">
                          <a:solidFill>
                            <a:srgbClr val="000000"/>
                          </a:solidFill>
                          <a:latin typeface="Rokkitt Bold"/>
                          <a:ea typeface="Rokkitt Bold"/>
                          <a:cs typeface="Rokkitt Bold"/>
                          <a:sym typeface="Rokkitt Bold"/>
                        </a:rPr>
                        <a:t>ID3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dirty="0">
                          <a:solidFill>
                            <a:srgbClr val="000000"/>
                          </a:solidFill>
                          <a:latin typeface="Rokkitt Bold"/>
                          <a:ea typeface="Rokkitt Bold"/>
                          <a:cs typeface="Rokkitt Bold"/>
                          <a:sym typeface="Rokkitt Bold"/>
                        </a:rPr>
                        <a:t>Neural Networks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11836084" y="3387888"/>
            <a:ext cx="6355641" cy="7021470"/>
          </a:xfrm>
          <a:custGeom>
            <a:avLst/>
            <a:gdLst/>
            <a:ahLst/>
            <a:cxnLst/>
            <a:rect l="l" t="t" r="r" b="b"/>
            <a:pathLst>
              <a:path w="6355641" h="7021470">
                <a:moveTo>
                  <a:pt x="0" y="0"/>
                </a:moveTo>
                <a:lnTo>
                  <a:pt x="6355641" y="0"/>
                </a:lnTo>
                <a:lnTo>
                  <a:pt x="6355641" y="7021470"/>
                </a:lnTo>
                <a:lnTo>
                  <a:pt x="0" y="702147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0" y="1913748"/>
            <a:ext cx="12452557" cy="3520194"/>
          </a:xfrm>
          <a:prstGeom prst="rect">
            <a:avLst/>
          </a:prstGeom>
        </p:spPr>
        <p:txBody>
          <a:bodyPr lIns="0" tIns="0" rIns="0" bIns="0" rtlCol="0" anchor="t">
            <a:spAutoFit/>
          </a:bodyPr>
          <a:lstStyle/>
          <a:p>
            <a:pPr marL="1079501" lvl="1" indent="-539750" algn="l">
              <a:lnSpc>
                <a:spcPts val="7000"/>
              </a:lnSpc>
              <a:buFont typeface="Arial"/>
              <a:buChar char="•"/>
            </a:pPr>
            <a:r>
              <a:rPr lang="en-US" sz="4000" dirty="0" err="1">
                <a:solidFill>
                  <a:srgbClr val="000000"/>
                </a:solidFill>
                <a:latin typeface="Rokkitt"/>
                <a:ea typeface="Rokkitt"/>
                <a:cs typeface="Rokkitt"/>
                <a:sym typeface="Rokkitt"/>
              </a:rPr>
              <a:t>Mục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tiêu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tình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trạng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thời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tiết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khi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nhập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thông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số</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phổ</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biến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như</a:t>
            </a:r>
            <a:r>
              <a:rPr lang="en-US" sz="4000" dirty="0">
                <a:solidFill>
                  <a:srgbClr val="000000"/>
                </a:solidFill>
                <a:latin typeface="Rokkitt"/>
                <a:ea typeface="Rokkitt"/>
                <a:cs typeface="Rokkitt"/>
                <a:sym typeface="Rokkitt"/>
              </a:rPr>
              <a:t>: precipitation (</a:t>
            </a:r>
            <a:r>
              <a:rPr lang="en-US" sz="4000" dirty="0" err="1">
                <a:solidFill>
                  <a:srgbClr val="000000"/>
                </a:solidFill>
                <a:latin typeface="Rokkitt"/>
                <a:ea typeface="Rokkitt"/>
                <a:cs typeface="Rokkitt"/>
                <a:sym typeface="Rokkitt"/>
              </a:rPr>
              <a:t>lượng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mưa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temp_max</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nhiệt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cao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nhất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temp_min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nhiệt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thấp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nhất</a:t>
            </a:r>
            <a:r>
              <a:rPr lang="en-US" sz="4000" dirty="0">
                <a:solidFill>
                  <a:srgbClr val="000000"/>
                </a:solidFill>
                <a:latin typeface="Rokkitt"/>
                <a:ea typeface="Rokkitt"/>
                <a:cs typeface="Rokkitt"/>
                <a:sym typeface="Rokkitt"/>
              </a:rPr>
              <a:t>), wind (</a:t>
            </a:r>
            <a:r>
              <a:rPr lang="en-US" sz="4000" dirty="0" err="1">
                <a:solidFill>
                  <a:srgbClr val="000000"/>
                </a:solidFill>
                <a:latin typeface="Rokkitt"/>
                <a:ea typeface="Rokkitt"/>
                <a:cs typeface="Rokkitt"/>
                <a:sym typeface="Rokkitt"/>
              </a:rPr>
              <a:t>sức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gió</a:t>
            </a:r>
            <a:r>
              <a:rPr lang="en-US" sz="4000" dirty="0">
                <a:solidFill>
                  <a:srgbClr val="000000"/>
                </a:solidFill>
                <a:latin typeface="Rokkitt"/>
                <a:ea typeface="Rokkitt"/>
                <a:cs typeface="Rokkitt"/>
                <a:sym typeface="Rokkitt"/>
              </a:rPr>
              <a:t>)  </a:t>
            </a:r>
          </a:p>
        </p:txBody>
      </p:sp>
      <p:sp>
        <p:nvSpPr>
          <p:cNvPr id="5" name="TextBox 5"/>
          <p:cNvSpPr txBox="1"/>
          <p:nvPr/>
        </p:nvSpPr>
        <p:spPr>
          <a:xfrm>
            <a:off x="243879" y="268288"/>
            <a:ext cx="17947846" cy="1368424"/>
          </a:xfrm>
          <a:prstGeom prst="rect">
            <a:avLst/>
          </a:prstGeom>
        </p:spPr>
        <p:txBody>
          <a:bodyPr lIns="0" tIns="0" rIns="0" bIns="0" rtlCol="0" anchor="t">
            <a:spAutoFit/>
          </a:bodyPr>
          <a:lstStyle/>
          <a:p>
            <a:pPr algn="l">
              <a:lnSpc>
                <a:spcPts val="11200"/>
              </a:lnSpc>
              <a:spcBef>
                <a:spcPct val="0"/>
              </a:spcBef>
            </a:pPr>
            <a:r>
              <a:rPr lang="en-US" sz="8000">
                <a:solidFill>
                  <a:srgbClr val="000000"/>
                </a:solidFill>
                <a:latin typeface="Paytone One"/>
                <a:ea typeface="Paytone One"/>
                <a:cs typeface="Paytone One"/>
                <a:sym typeface="Paytone One"/>
              </a:rPr>
              <a:t>MÔ TẢ BÀI TOÁN DỰ BÁO THỜI TIẾT</a:t>
            </a:r>
          </a:p>
        </p:txBody>
      </p:sp>
      <p:sp>
        <p:nvSpPr>
          <p:cNvPr id="6" name="TextBox 6"/>
          <p:cNvSpPr txBox="1"/>
          <p:nvPr/>
        </p:nvSpPr>
        <p:spPr>
          <a:xfrm>
            <a:off x="4916" y="5672445"/>
            <a:ext cx="8173849" cy="827150"/>
          </a:xfrm>
          <a:prstGeom prst="rect">
            <a:avLst/>
          </a:prstGeom>
        </p:spPr>
        <p:txBody>
          <a:bodyPr lIns="0" tIns="0" rIns="0" bIns="0" rtlCol="0" anchor="t">
            <a:spAutoFit/>
          </a:bodyPr>
          <a:lstStyle/>
          <a:p>
            <a:pPr marL="1079501" lvl="1" indent="-539750">
              <a:lnSpc>
                <a:spcPts val="7000"/>
              </a:lnSpc>
              <a:buFont typeface="Arial"/>
              <a:buChar char="•"/>
            </a:pPr>
            <a:r>
              <a:rPr lang="en-US" sz="4000" dirty="0" err="1">
                <a:solidFill>
                  <a:srgbClr val="000000"/>
                </a:solidFill>
                <a:latin typeface="Rokkitt"/>
                <a:ea typeface="Rokkitt"/>
                <a:cs typeface="Rokkitt"/>
                <a:sym typeface="Rokkitt"/>
              </a:rPr>
              <a:t>Các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sử</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dụng</a:t>
            </a:r>
            <a:endParaRPr lang="en-US" sz="4000" dirty="0">
              <a:solidFill>
                <a:srgbClr val="000000"/>
              </a:solidFill>
              <a:latin typeface="Rokkitt"/>
              <a:ea typeface="Rokkitt"/>
              <a:cs typeface="Rokkitt"/>
              <a:sym typeface="Rokk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11" b="-9211"/>
            </a:stretch>
          </a:blipFill>
        </p:spPr>
        <p:txBody>
          <a:bodyPr/>
          <a:lstStyle/>
          <a:p>
            <a:endParaRPr lang="en-US"/>
          </a:p>
        </p:txBody>
      </p:sp>
      <p:sp>
        <p:nvSpPr>
          <p:cNvPr id="3" name="TextBox 3"/>
          <p:cNvSpPr txBox="1"/>
          <p:nvPr/>
        </p:nvSpPr>
        <p:spPr>
          <a:xfrm>
            <a:off x="388829" y="1562050"/>
            <a:ext cx="7206185" cy="6334125"/>
          </a:xfrm>
          <a:prstGeom prst="rect">
            <a:avLst/>
          </a:prstGeom>
        </p:spPr>
        <p:txBody>
          <a:bodyPr lIns="0" tIns="0" rIns="0" bIns="0" rtlCol="0" anchor="t">
            <a:spAutoFit/>
          </a:bodyPr>
          <a:lstStyle/>
          <a:p>
            <a:pPr algn="ctr">
              <a:lnSpc>
                <a:spcPts val="16800"/>
              </a:lnSpc>
              <a:spcBef>
                <a:spcPct val="0"/>
              </a:spcBef>
            </a:pPr>
            <a:r>
              <a:rPr lang="en-US" sz="12000" dirty="0">
                <a:solidFill>
                  <a:schemeClr val="bg1"/>
                </a:solidFill>
                <a:latin typeface="Paytone One"/>
                <a:ea typeface="Paytone One"/>
                <a:cs typeface="Paytone One"/>
                <a:sym typeface="Paytone One"/>
              </a:rPr>
              <a:t>PHƯƠNG PHÁP HỌC MÁY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4154317" cy="8308634"/>
          </a:xfrm>
          <a:custGeom>
            <a:avLst/>
            <a:gdLst/>
            <a:ahLst/>
            <a:cxnLst/>
            <a:rect l="l" t="t" r="r" b="b"/>
            <a:pathLst>
              <a:path w="4154317" h="8308634">
                <a:moveTo>
                  <a:pt x="0" y="0"/>
                </a:moveTo>
                <a:lnTo>
                  <a:pt x="4154317" y="0"/>
                </a:lnTo>
                <a:lnTo>
                  <a:pt x="4154317" y="8308634"/>
                </a:lnTo>
                <a:lnTo>
                  <a:pt x="0" y="8308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07779" y="4218741"/>
            <a:ext cx="7315200" cy="1928553"/>
          </a:xfrm>
          <a:custGeom>
            <a:avLst/>
            <a:gdLst/>
            <a:ahLst/>
            <a:cxnLst/>
            <a:rect l="l" t="t" r="r" b="b"/>
            <a:pathLst>
              <a:path w="7315200" h="1928553">
                <a:moveTo>
                  <a:pt x="0" y="0"/>
                </a:moveTo>
                <a:lnTo>
                  <a:pt x="7315200" y="0"/>
                </a:lnTo>
                <a:lnTo>
                  <a:pt x="7315200" y="1928552"/>
                </a:lnTo>
                <a:lnTo>
                  <a:pt x="0" y="1928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192520" y="8071433"/>
            <a:ext cx="7315200" cy="1928553"/>
          </a:xfrm>
          <a:custGeom>
            <a:avLst/>
            <a:gdLst/>
            <a:ahLst/>
            <a:cxnLst/>
            <a:rect l="l" t="t" r="r" b="b"/>
            <a:pathLst>
              <a:path w="7315200" h="1928553">
                <a:moveTo>
                  <a:pt x="0" y="0"/>
                </a:moveTo>
                <a:lnTo>
                  <a:pt x="7315200" y="0"/>
                </a:lnTo>
                <a:lnTo>
                  <a:pt x="7315200" y="1928553"/>
                </a:lnTo>
                <a:lnTo>
                  <a:pt x="0" y="19285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3192520" y="205555"/>
            <a:ext cx="7315200" cy="1928553"/>
          </a:xfrm>
          <a:custGeom>
            <a:avLst/>
            <a:gdLst/>
            <a:ahLst/>
            <a:cxnLst/>
            <a:rect l="l" t="t" r="r" b="b"/>
            <a:pathLst>
              <a:path w="7315200" h="1928553">
                <a:moveTo>
                  <a:pt x="0" y="0"/>
                </a:moveTo>
                <a:lnTo>
                  <a:pt x="7315200" y="0"/>
                </a:lnTo>
                <a:lnTo>
                  <a:pt x="7315200" y="1928553"/>
                </a:lnTo>
                <a:lnTo>
                  <a:pt x="0" y="19285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4154317" y="782481"/>
            <a:ext cx="1106924" cy="688975"/>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Input</a:t>
            </a:r>
          </a:p>
        </p:txBody>
      </p:sp>
      <p:sp>
        <p:nvSpPr>
          <p:cNvPr id="7" name="TextBox 7"/>
          <p:cNvSpPr txBox="1"/>
          <p:nvPr/>
        </p:nvSpPr>
        <p:spPr>
          <a:xfrm>
            <a:off x="5727014" y="4795667"/>
            <a:ext cx="144410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Output</a:t>
            </a:r>
          </a:p>
        </p:txBody>
      </p:sp>
      <p:sp>
        <p:nvSpPr>
          <p:cNvPr id="8" name="TextBox 8"/>
          <p:cNvSpPr txBox="1"/>
          <p:nvPr/>
        </p:nvSpPr>
        <p:spPr>
          <a:xfrm>
            <a:off x="4154317" y="8648359"/>
            <a:ext cx="1572697"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1400" y="5089425"/>
            <a:ext cx="5251136" cy="4000500"/>
          </a:xfrm>
          <a:custGeom>
            <a:avLst/>
            <a:gdLst/>
            <a:ahLst/>
            <a:cxnLst/>
            <a:rect l="l" t="t" r="r" b="b"/>
            <a:pathLst>
              <a:path w="7537136" h="5275995">
                <a:moveTo>
                  <a:pt x="0" y="0"/>
                </a:moveTo>
                <a:lnTo>
                  <a:pt x="7537136" y="0"/>
                </a:lnTo>
                <a:lnTo>
                  <a:pt x="7537136" y="5275995"/>
                </a:lnTo>
                <a:lnTo>
                  <a:pt x="0" y="5275995"/>
                </a:lnTo>
                <a:lnTo>
                  <a:pt x="0" y="0"/>
                </a:lnTo>
                <a:close/>
              </a:path>
            </a:pathLst>
          </a:custGeom>
          <a:blipFill>
            <a:blip r:embed="rId3"/>
            <a:stretch>
              <a:fillRect/>
            </a:stretch>
          </a:blipFill>
        </p:spPr>
        <p:txBody>
          <a:bodyPr/>
          <a:lstStyle/>
          <a:p>
            <a:endParaRPr lang="en-US"/>
          </a:p>
        </p:txBody>
      </p:sp>
      <p:sp>
        <p:nvSpPr>
          <p:cNvPr id="3" name="Freeform 3"/>
          <p:cNvSpPr/>
          <p:nvPr/>
        </p:nvSpPr>
        <p:spPr>
          <a:xfrm>
            <a:off x="12762980" y="5105402"/>
            <a:ext cx="5029352" cy="4000500"/>
          </a:xfrm>
          <a:custGeom>
            <a:avLst/>
            <a:gdLst/>
            <a:ahLst/>
            <a:cxnLst/>
            <a:rect l="l" t="t" r="r" b="b"/>
            <a:pathLst>
              <a:path w="7218802" h="5053161">
                <a:moveTo>
                  <a:pt x="0" y="0"/>
                </a:moveTo>
                <a:lnTo>
                  <a:pt x="7218802" y="0"/>
                </a:lnTo>
                <a:lnTo>
                  <a:pt x="7218802" y="5053161"/>
                </a:lnTo>
                <a:lnTo>
                  <a:pt x="0" y="5053161"/>
                </a:lnTo>
                <a:lnTo>
                  <a:pt x="0" y="0"/>
                </a:lnTo>
                <a:close/>
              </a:path>
            </a:pathLst>
          </a:custGeom>
          <a:blipFill>
            <a:blip r:embed="rId4"/>
            <a:stretch>
              <a:fillRect/>
            </a:stretch>
          </a:blipFill>
        </p:spPr>
        <p:txBody>
          <a:bodyPr/>
          <a:lstStyle/>
          <a:p>
            <a:endParaRPr lang="en-US"/>
          </a:p>
        </p:txBody>
      </p:sp>
      <p:sp>
        <p:nvSpPr>
          <p:cNvPr id="4" name="Freeform 4"/>
          <p:cNvSpPr/>
          <p:nvPr/>
        </p:nvSpPr>
        <p:spPr>
          <a:xfrm>
            <a:off x="13542890" y="0"/>
            <a:ext cx="4745110" cy="3900641"/>
          </a:xfrm>
          <a:custGeom>
            <a:avLst/>
            <a:gdLst/>
            <a:ahLst/>
            <a:cxnLst/>
            <a:rect l="l" t="t" r="r" b="b"/>
            <a:pathLst>
              <a:path w="4745110" h="3900641">
                <a:moveTo>
                  <a:pt x="0" y="0"/>
                </a:moveTo>
                <a:lnTo>
                  <a:pt x="4745110" y="0"/>
                </a:lnTo>
                <a:lnTo>
                  <a:pt x="4745110" y="3900641"/>
                </a:lnTo>
                <a:lnTo>
                  <a:pt x="0" y="390064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336949" y="-161925"/>
            <a:ext cx="12196133"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
        <p:nvSpPr>
          <p:cNvPr id="6" name="TextBox 6"/>
          <p:cNvSpPr txBox="1"/>
          <p:nvPr/>
        </p:nvSpPr>
        <p:spPr>
          <a:xfrm>
            <a:off x="336949" y="1451891"/>
            <a:ext cx="13523548" cy="3077766"/>
          </a:xfrm>
          <a:prstGeom prst="rect">
            <a:avLst/>
          </a:prstGeom>
        </p:spPr>
        <p:txBody>
          <a:bodyPr lIns="0" tIns="0" rIns="0" bIns="0" rtlCol="0" anchor="t">
            <a:spAutoFit/>
          </a:bodyPr>
          <a:lstStyle/>
          <a:p>
            <a:pPr marL="743719" lvl="1" indent="-371860" algn="l">
              <a:lnSpc>
                <a:spcPts val="4822"/>
              </a:lnSpc>
              <a:buFont typeface="Arial"/>
              <a:buChar char="•"/>
            </a:pPr>
            <a:r>
              <a:rPr lang="en-US" sz="4000" dirty="0">
                <a:solidFill>
                  <a:srgbClr val="000000"/>
                </a:solidFill>
                <a:latin typeface="Rokkitt"/>
                <a:ea typeface="Rokkitt"/>
                <a:cs typeface="Rokkitt"/>
                <a:sym typeface="Rokkitt"/>
              </a:rPr>
              <a:t>Perceptron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thuật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toán</a:t>
            </a:r>
            <a:r>
              <a:rPr lang="en-US" sz="4000" dirty="0">
                <a:solidFill>
                  <a:srgbClr val="000000"/>
                </a:solidFill>
                <a:latin typeface="Rokkitt"/>
                <a:ea typeface="Rokkitt"/>
                <a:cs typeface="Rokkitt"/>
                <a:sym typeface="Rokkitt"/>
              </a:rPr>
              <a:t> Classification </a:t>
            </a:r>
            <a:r>
              <a:rPr lang="en-US" sz="4000" dirty="0" err="1">
                <a:solidFill>
                  <a:srgbClr val="000000"/>
                </a:solidFill>
                <a:latin typeface="Rokkitt"/>
                <a:ea typeface="Rokkitt"/>
                <a:cs typeface="Rokkitt"/>
                <a:sym typeface="Rokkitt"/>
              </a:rPr>
              <a:t>cho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trường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hợp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giản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nhất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chỉ</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hai</a:t>
            </a:r>
            <a:r>
              <a:rPr lang="en-US" sz="4000" dirty="0">
                <a:solidFill>
                  <a:srgbClr val="000000"/>
                </a:solidFill>
                <a:latin typeface="Rokkitt"/>
                <a:ea typeface="Rokkitt"/>
                <a:cs typeface="Rokkitt"/>
                <a:sym typeface="Rokkitt"/>
              </a:rPr>
              <a:t> class (</a:t>
            </a:r>
            <a:r>
              <a:rPr lang="en-US" sz="4000" dirty="0" err="1">
                <a:solidFill>
                  <a:srgbClr val="000000"/>
                </a:solidFill>
                <a:latin typeface="Rokkitt"/>
                <a:ea typeface="Rokkitt"/>
                <a:cs typeface="Rokkitt"/>
                <a:sym typeface="Rokkitt"/>
              </a:rPr>
              <a:t>lớp</a:t>
            </a:r>
            <a:r>
              <a:rPr lang="en-US" sz="4000" dirty="0">
                <a:solidFill>
                  <a:srgbClr val="000000"/>
                </a:solidFill>
                <a:latin typeface="Rokkitt"/>
                <a:ea typeface="Rokkitt"/>
                <a:cs typeface="Rokkitt"/>
                <a:sym typeface="Rokkitt"/>
              </a:rPr>
              <a:t>) (binary classification) </a:t>
            </a:r>
            <a:r>
              <a:rPr lang="en-US" sz="4000" dirty="0" err="1">
                <a:solidFill>
                  <a:srgbClr val="000000"/>
                </a:solidFill>
                <a:latin typeface="Rokkitt"/>
                <a:ea typeface="Rokkitt"/>
                <a:cs typeface="Rokkitt"/>
                <a:sym typeface="Rokkitt"/>
              </a:rPr>
              <a:t>và</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cũng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chỉ</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hoạt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động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trong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một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trường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hợp</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rất</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cụ</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thể</a:t>
            </a:r>
            <a:r>
              <a:rPr lang="en-US" sz="4000" dirty="0">
                <a:solidFill>
                  <a:srgbClr val="000000"/>
                </a:solidFill>
                <a:latin typeface="Rokkitt"/>
                <a:ea typeface="Rokkitt"/>
                <a:cs typeface="Rokkitt"/>
                <a:sym typeface="Rokkitt"/>
              </a:rPr>
              <a:t>.</a:t>
            </a:r>
          </a:p>
          <a:p>
            <a:pPr marL="743719" lvl="1" indent="-371860" algn="l">
              <a:lnSpc>
                <a:spcPts val="4822"/>
              </a:lnSpc>
              <a:buFont typeface="Arial"/>
              <a:buChar char="•"/>
            </a:pPr>
            <a:r>
              <a:rPr lang="en-US" sz="4000" dirty="0" err="1">
                <a:solidFill>
                  <a:srgbClr val="000000"/>
                </a:solidFill>
                <a:latin typeface="Rokkitt"/>
                <a:ea typeface="Rokkitt"/>
                <a:cs typeface="Rokkitt"/>
                <a:sym typeface="Rokkitt"/>
              </a:rPr>
              <a:t>Có</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thể</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hiểu</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rằng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chúng</a:t>
            </a:r>
            <a:r>
              <a:rPr lang="en-US" sz="4000" dirty="0">
                <a:solidFill>
                  <a:srgbClr val="000000"/>
                </a:solidFill>
                <a:latin typeface="Rokkitt"/>
                <a:ea typeface="Rokkitt"/>
                <a:cs typeface="Rokkitt"/>
                <a:sym typeface="Rokkitt"/>
              </a:rPr>
              <a:t> ta </a:t>
            </a:r>
            <a:r>
              <a:rPr lang="en-US" sz="4000" dirty="0" err="1">
                <a:solidFill>
                  <a:srgbClr val="000000"/>
                </a:solidFill>
                <a:latin typeface="Rokkitt"/>
                <a:ea typeface="Rokkitt"/>
                <a:cs typeface="Rokkitt"/>
                <a:sym typeface="Rokkitt"/>
              </a:rPr>
              <a:t>cần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tìm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lãnh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thổ</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của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mỗi</a:t>
            </a:r>
            <a:r>
              <a:rPr lang="en-US" sz="4000" dirty="0">
                <a:solidFill>
                  <a:srgbClr val="000000"/>
                </a:solidFill>
                <a:latin typeface="Rokkitt"/>
                <a:ea typeface="Rokkitt"/>
                <a:cs typeface="Rokkitt"/>
                <a:sym typeface="Rokkitt"/>
              </a:rPr>
              <a:t> class </a:t>
            </a:r>
            <a:r>
              <a:rPr lang="en-US" sz="4000" dirty="0" err="1">
                <a:solidFill>
                  <a:srgbClr val="000000"/>
                </a:solidFill>
                <a:latin typeface="Rokkitt"/>
                <a:ea typeface="Rokkitt"/>
                <a:cs typeface="Rokkitt"/>
                <a:sym typeface="Rokkitt"/>
              </a:rPr>
              <a:t>bằng</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cách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tìm</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biên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giới</a:t>
            </a:r>
            <a:r>
              <a:rPr lang="en-US" sz="4000" dirty="0">
                <a:solidFill>
                  <a:srgbClr val="000000"/>
                </a:solidFill>
                <a:latin typeface="Rokkitt"/>
                <a:ea typeface="Rokkitt"/>
                <a:cs typeface="Rokkitt"/>
                <a:sym typeface="Rokkitt"/>
              </a:rPr>
              <a:t> (boundary) </a:t>
            </a:r>
            <a:r>
              <a:rPr lang="en-US" sz="4000" dirty="0" err="1">
                <a:solidFill>
                  <a:srgbClr val="000000"/>
                </a:solidFill>
                <a:latin typeface="Rokkitt"/>
                <a:ea typeface="Rokkitt"/>
                <a:cs typeface="Rokkitt"/>
                <a:sym typeface="Rokkitt"/>
              </a:rPr>
              <a:t>giữa</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hai</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lãnh</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thổ</a:t>
            </a:r>
            <a:r>
              <a:rPr lang="en-US" sz="4000" dirty="0">
                <a:solidFill>
                  <a:srgbClr val="000000"/>
                </a:solidFill>
                <a:latin typeface="Rokkitt"/>
                <a:ea typeface="Rokkitt"/>
                <a:cs typeface="Rokkitt"/>
                <a:sym typeface="Rokkitt"/>
              </a:rPr>
              <a:t>.</a:t>
            </a:r>
          </a:p>
        </p:txBody>
      </p:sp>
      <p:sp>
        <p:nvSpPr>
          <p:cNvPr id="7" name="TextBox 7">
            <a:extLst>
              <a:ext uri="{FF2B5EF4-FFF2-40B4-BE49-F238E27FC236}">
                <a16:creationId xmlns:a16="http://schemas.microsoft.com/office/drawing/2014/main" id="{B017EF5C-296F-9D85-F245-9522315C9F31}"/>
              </a:ext>
            </a:extLst>
          </p:cNvPr>
          <p:cNvSpPr txBox="1"/>
          <p:nvPr/>
        </p:nvSpPr>
        <p:spPr>
          <a:xfrm>
            <a:off x="1066800" y="5379960"/>
            <a:ext cx="4214252" cy="873125"/>
          </a:xfrm>
          <a:prstGeom prst="rect">
            <a:avLst/>
          </a:prstGeom>
        </p:spPr>
        <p:txBody>
          <a:bodyPr lIns="0" tIns="0" rIns="0" bIns="0" rtlCol="0" anchor="t">
            <a:spAutoFit/>
          </a:bodyPr>
          <a:lstStyle/>
          <a:p>
            <a:pPr>
              <a:lnSpc>
                <a:spcPts val="7000"/>
              </a:lnSpc>
              <a:spcBef>
                <a:spcPct val="0"/>
              </a:spcBef>
            </a:pPr>
            <a:r>
              <a:rPr lang="en-US" sz="5000" dirty="0">
                <a:solidFill>
                  <a:srgbClr val="000000"/>
                </a:solidFill>
                <a:latin typeface="Rokkitt"/>
                <a:ea typeface="Rokkitt"/>
                <a:cs typeface="Rokkitt"/>
                <a:sym typeface="Rokkitt"/>
              </a:rPr>
              <a:t>Input - Output</a:t>
            </a:r>
          </a:p>
        </p:txBody>
      </p:sp>
      <p:sp>
        <p:nvSpPr>
          <p:cNvPr id="8" name="TextBox 8">
            <a:extLst>
              <a:ext uri="{FF2B5EF4-FFF2-40B4-BE49-F238E27FC236}">
                <a16:creationId xmlns:a16="http://schemas.microsoft.com/office/drawing/2014/main" id="{671CCFA0-0062-5B80-20C5-803936451CCB}"/>
              </a:ext>
            </a:extLst>
          </p:cNvPr>
          <p:cNvSpPr txBox="1"/>
          <p:nvPr/>
        </p:nvSpPr>
        <p:spPr>
          <a:xfrm>
            <a:off x="495669" y="6515100"/>
            <a:ext cx="6895732" cy="1635063"/>
          </a:xfrm>
          <a:prstGeom prst="rect">
            <a:avLst/>
          </a:prstGeom>
        </p:spPr>
        <p:txBody>
          <a:bodyPr wrap="square" lIns="0" tIns="0" rIns="0" bIns="0" rtlCol="0" anchor="t">
            <a:spAutoFit/>
          </a:bodyPr>
          <a:lstStyle/>
          <a:p>
            <a:pPr marL="571500" indent="-571500" algn="l">
              <a:lnSpc>
                <a:spcPts val="4200"/>
              </a:lnSpc>
              <a:buFont typeface="Arial" panose="020B0604020202020204" pitchFamily="34" charset="0"/>
              <a:buChar char="•"/>
            </a:pPr>
            <a:r>
              <a:rPr lang="en-US" sz="4000" dirty="0">
                <a:solidFill>
                  <a:srgbClr val="000000"/>
                </a:solidFill>
                <a:latin typeface="Rokkitt"/>
                <a:ea typeface="Rokkitt"/>
                <a:cs typeface="Rokkitt"/>
                <a:sym typeface="Rokkitt"/>
              </a:rPr>
              <a:t>Input: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tập</a:t>
            </a:r>
            <a:r>
              <a:rPr lang="en-US" sz="4000" dirty="0">
                <a:solidFill>
                  <a:srgbClr val="000000"/>
                </a:solidFill>
                <a:latin typeface="Rokkitt"/>
                <a:ea typeface="Rokkitt"/>
                <a:cs typeface="Rokkitt"/>
                <a:sym typeface="Rokkitt"/>
              </a:rPr>
              <a:t> DL </a:t>
            </a:r>
            <a:r>
              <a:rPr lang="en-US" sz="4000" dirty="0" err="1">
                <a:solidFill>
                  <a:srgbClr val="000000"/>
                </a:solidFill>
                <a:latin typeface="Rokkitt"/>
                <a:ea typeface="Rokkitt"/>
                <a:cs typeface="Rokkitt"/>
                <a:sym typeface="Rokkitt"/>
              </a:rPr>
              <a:t>đã</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được</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gán</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nhãn</a:t>
            </a:r>
            <a:endParaRPr lang="en-US" sz="4000" dirty="0">
              <a:solidFill>
                <a:srgbClr val="000000"/>
              </a:solidFill>
              <a:latin typeface="Rokkitt"/>
              <a:ea typeface="Rokkitt"/>
              <a:cs typeface="Rokkitt"/>
              <a:sym typeface="Rokkitt"/>
            </a:endParaRPr>
          </a:p>
          <a:p>
            <a:pPr marL="571500" indent="-571500" algn="l">
              <a:lnSpc>
                <a:spcPts val="4200"/>
              </a:lnSpc>
              <a:spcBef>
                <a:spcPct val="0"/>
              </a:spcBef>
              <a:buFont typeface="Arial" panose="020B0604020202020204" pitchFamily="34" charset="0"/>
              <a:buChar char="•"/>
            </a:pPr>
            <a:r>
              <a:rPr lang="en-US" sz="4000" dirty="0">
                <a:solidFill>
                  <a:srgbClr val="000000"/>
                </a:solidFill>
                <a:latin typeface="Rokkitt"/>
                <a:ea typeface="Rokkitt"/>
                <a:cs typeface="Rokkitt"/>
                <a:sym typeface="Rokkitt"/>
              </a:rPr>
              <a:t>Output: </a:t>
            </a:r>
            <a:r>
              <a:rPr lang="en-US" sz="4000" dirty="0" err="1">
                <a:solidFill>
                  <a:srgbClr val="000000"/>
                </a:solidFill>
                <a:latin typeface="Rokkitt"/>
                <a:ea typeface="Rokkitt"/>
                <a:cs typeface="Rokkitt"/>
                <a:sym typeface="Rokkitt"/>
              </a:rPr>
              <a:t>Là</a:t>
            </a:r>
            <a:r>
              <a:rPr lang="en-US" sz="4000" dirty="0">
                <a:solidFill>
                  <a:srgbClr val="000000"/>
                </a:solidFill>
                <a:latin typeface="Rokkitt"/>
                <a:ea typeface="Rokkitt"/>
                <a:cs typeface="Rokkitt"/>
                <a:sym typeface="Rokkitt"/>
              </a:rPr>
              <a:t> 1 </a:t>
            </a:r>
            <a:r>
              <a:rPr lang="en-US" sz="4000" dirty="0" err="1">
                <a:solidFill>
                  <a:srgbClr val="000000"/>
                </a:solidFill>
                <a:latin typeface="Rokkitt"/>
                <a:ea typeface="Rokkitt"/>
                <a:cs typeface="Rokkitt"/>
                <a:sym typeface="Rokkitt"/>
              </a:rPr>
              <a:t>vecto</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dự</a:t>
            </a:r>
            <a:r>
              <a:rPr lang="en-US" sz="4000" dirty="0">
                <a:solidFill>
                  <a:srgbClr val="000000"/>
                </a:solidFill>
                <a:latin typeface="Rokkitt"/>
                <a:ea typeface="Rokkitt"/>
                <a:cs typeface="Rokkitt"/>
                <a:sym typeface="Rokkitt"/>
              </a:rPr>
              <a:t> </a:t>
            </a:r>
            <a:r>
              <a:rPr lang="en-US" sz="4000" dirty="0" err="1">
                <a:solidFill>
                  <a:srgbClr val="000000"/>
                </a:solidFill>
                <a:latin typeface="Rokkitt"/>
                <a:ea typeface="Rokkitt"/>
                <a:cs typeface="Rokkitt"/>
                <a:sym typeface="Rokkitt"/>
              </a:rPr>
              <a:t>đoán</a:t>
            </a:r>
            <a:r>
              <a:rPr lang="en-US" sz="4000" dirty="0">
                <a:solidFill>
                  <a:srgbClr val="000000"/>
                </a:solidFill>
                <a:latin typeface="Rokkitt"/>
                <a:ea typeface="Rokkitt"/>
                <a:cs typeface="Rokkitt"/>
                <a:sym typeface="Rokkitt"/>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949" y="-161925"/>
            <a:ext cx="12196133"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PERCEPTRON LEARNING</a:t>
            </a:r>
          </a:p>
        </p:txBody>
      </p:sp>
      <p:sp>
        <p:nvSpPr>
          <p:cNvPr id="3" name="Freeform 3"/>
          <p:cNvSpPr/>
          <p:nvPr/>
        </p:nvSpPr>
        <p:spPr>
          <a:xfrm>
            <a:off x="644224" y="2706435"/>
            <a:ext cx="1905989" cy="2086481"/>
          </a:xfrm>
          <a:custGeom>
            <a:avLst/>
            <a:gdLst/>
            <a:ahLst/>
            <a:cxnLst/>
            <a:rect l="l" t="t" r="r" b="b"/>
            <a:pathLst>
              <a:path w="1905989" h="2086481">
                <a:moveTo>
                  <a:pt x="0" y="0"/>
                </a:moveTo>
                <a:lnTo>
                  <a:pt x="1905989" y="0"/>
                </a:lnTo>
                <a:lnTo>
                  <a:pt x="1905989" y="2086480"/>
                </a:lnTo>
                <a:lnTo>
                  <a:pt x="0" y="2086480"/>
                </a:lnTo>
                <a:lnTo>
                  <a:pt x="0" y="0"/>
                </a:lnTo>
                <a:close/>
              </a:path>
            </a:pathLst>
          </a:custGeom>
          <a:blipFill>
            <a:blip r:embed="rId2"/>
            <a:stretch>
              <a:fillRect/>
            </a:stretch>
          </a:blipFill>
        </p:spPr>
        <p:txBody>
          <a:bodyPr/>
          <a:lstStyle/>
          <a:p>
            <a:endParaRPr lang="en-US"/>
          </a:p>
        </p:txBody>
      </p:sp>
      <p:sp>
        <p:nvSpPr>
          <p:cNvPr id="4" name="Freeform 4"/>
          <p:cNvSpPr/>
          <p:nvPr/>
        </p:nvSpPr>
        <p:spPr>
          <a:xfrm>
            <a:off x="2997199" y="4707191"/>
            <a:ext cx="12427693" cy="2569402"/>
          </a:xfrm>
          <a:custGeom>
            <a:avLst/>
            <a:gdLst/>
            <a:ahLst/>
            <a:cxnLst/>
            <a:rect l="l" t="t" r="r" b="b"/>
            <a:pathLst>
              <a:path w="11871150" h="2358435">
                <a:moveTo>
                  <a:pt x="0" y="0"/>
                </a:moveTo>
                <a:lnTo>
                  <a:pt x="11871149" y="0"/>
                </a:lnTo>
                <a:lnTo>
                  <a:pt x="11871149" y="2358436"/>
                </a:lnTo>
                <a:lnTo>
                  <a:pt x="0" y="2358436"/>
                </a:lnTo>
                <a:lnTo>
                  <a:pt x="0" y="0"/>
                </a:lnTo>
                <a:close/>
              </a:path>
            </a:pathLst>
          </a:custGeom>
          <a:blipFill>
            <a:blip r:embed="rId3"/>
            <a:stretch>
              <a:fillRect t="-964" b="-964"/>
            </a:stretch>
          </a:blipFill>
        </p:spPr>
        <p:txBody>
          <a:bodyPr/>
          <a:lstStyle/>
          <a:p>
            <a:endParaRPr lang="en-US"/>
          </a:p>
        </p:txBody>
      </p:sp>
      <p:sp>
        <p:nvSpPr>
          <p:cNvPr id="5" name="Freeform 5"/>
          <p:cNvSpPr/>
          <p:nvPr/>
        </p:nvSpPr>
        <p:spPr>
          <a:xfrm>
            <a:off x="644913" y="4792915"/>
            <a:ext cx="1905300" cy="2674610"/>
          </a:xfrm>
          <a:custGeom>
            <a:avLst/>
            <a:gdLst/>
            <a:ahLst/>
            <a:cxnLst/>
            <a:rect l="l" t="t" r="r" b="b"/>
            <a:pathLst>
              <a:path w="1905300" h="2674610">
                <a:moveTo>
                  <a:pt x="0" y="0"/>
                </a:moveTo>
                <a:lnTo>
                  <a:pt x="1905300" y="0"/>
                </a:lnTo>
                <a:lnTo>
                  <a:pt x="1905300" y="2674611"/>
                </a:lnTo>
                <a:lnTo>
                  <a:pt x="0" y="2674611"/>
                </a:lnTo>
                <a:lnTo>
                  <a:pt x="0" y="0"/>
                </a:lnTo>
                <a:close/>
              </a:path>
            </a:pathLst>
          </a:custGeom>
          <a:blipFill>
            <a:blip r:embed="rId4"/>
            <a:stretch>
              <a:fillRect/>
            </a:stretch>
          </a:blipFill>
        </p:spPr>
        <p:txBody>
          <a:bodyPr/>
          <a:lstStyle/>
          <a:p>
            <a:endParaRPr lang="en-US"/>
          </a:p>
        </p:txBody>
      </p:sp>
      <p:sp>
        <p:nvSpPr>
          <p:cNvPr id="6" name="Freeform 6"/>
          <p:cNvSpPr/>
          <p:nvPr/>
        </p:nvSpPr>
        <p:spPr>
          <a:xfrm>
            <a:off x="644913" y="7467526"/>
            <a:ext cx="1905989" cy="2059934"/>
          </a:xfrm>
          <a:custGeom>
            <a:avLst/>
            <a:gdLst/>
            <a:ahLst/>
            <a:cxnLst/>
            <a:rect l="l" t="t" r="r" b="b"/>
            <a:pathLst>
              <a:path w="1905989" h="2059934">
                <a:moveTo>
                  <a:pt x="0" y="0"/>
                </a:moveTo>
                <a:lnTo>
                  <a:pt x="1905989" y="0"/>
                </a:lnTo>
                <a:lnTo>
                  <a:pt x="1905989" y="2059934"/>
                </a:lnTo>
                <a:lnTo>
                  <a:pt x="0" y="2059934"/>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685799" y="1505499"/>
            <a:ext cx="4622800" cy="873125"/>
          </a:xfrm>
          <a:prstGeom prst="rect">
            <a:avLst/>
          </a:prstGeom>
        </p:spPr>
        <p:txBody>
          <a:bodyPr lIns="0" tIns="0" rIns="0" bIns="0" rtlCol="0" anchor="t">
            <a:spAutoFit/>
          </a:bodyPr>
          <a:lstStyle/>
          <a:p>
            <a:pPr>
              <a:lnSpc>
                <a:spcPts val="7000"/>
              </a:lnSpc>
              <a:spcBef>
                <a:spcPct val="0"/>
              </a:spcBef>
            </a:pPr>
            <a:r>
              <a:rPr lang="en-US" sz="5000" dirty="0" err="1">
                <a:solidFill>
                  <a:srgbClr val="000000"/>
                </a:solidFill>
                <a:latin typeface="Rokkitt"/>
                <a:ea typeface="Rokkitt"/>
                <a:cs typeface="Rokkitt"/>
                <a:sym typeface="Rokkitt"/>
              </a:rPr>
              <a:t>Cơ</a:t>
            </a:r>
            <a:r>
              <a:rPr lang="en-US" sz="5000" dirty="0">
                <a:solidFill>
                  <a:srgbClr val="000000"/>
                </a:solidFill>
                <a:latin typeface="Rokkitt"/>
                <a:ea typeface="Rokkitt"/>
                <a:cs typeface="Rokkitt"/>
                <a:sym typeface="Rokkitt"/>
              </a:rPr>
              <a:t> </a:t>
            </a:r>
            <a:r>
              <a:rPr lang="en-US" sz="5000" dirty="0" err="1">
                <a:solidFill>
                  <a:srgbClr val="000000"/>
                </a:solidFill>
                <a:latin typeface="Rokkitt"/>
                <a:ea typeface="Rokkitt"/>
                <a:cs typeface="Rokkitt"/>
                <a:sym typeface="Rokkitt"/>
              </a:rPr>
              <a:t>chế</a:t>
            </a:r>
            <a:r>
              <a:rPr lang="en-US" sz="5000" dirty="0">
                <a:solidFill>
                  <a:srgbClr val="000000"/>
                </a:solidFill>
                <a:latin typeface="Rokkitt"/>
                <a:ea typeface="Rokkitt"/>
                <a:cs typeface="Rokkitt"/>
                <a:sym typeface="Rokkitt"/>
              </a:rPr>
              <a:t> </a:t>
            </a:r>
            <a:r>
              <a:rPr lang="en-US" sz="5000" dirty="0" err="1">
                <a:solidFill>
                  <a:srgbClr val="000000"/>
                </a:solidFill>
                <a:latin typeface="Rokkitt"/>
                <a:ea typeface="Rokkitt"/>
                <a:cs typeface="Rokkitt"/>
                <a:sym typeface="Rokkitt"/>
              </a:rPr>
              <a:t>hoạt</a:t>
            </a:r>
            <a:r>
              <a:rPr lang="en-US" sz="5000" dirty="0">
                <a:solidFill>
                  <a:srgbClr val="000000"/>
                </a:solidFill>
                <a:latin typeface="Rokkitt"/>
                <a:ea typeface="Rokkitt"/>
                <a:cs typeface="Rokkitt"/>
                <a:sym typeface="Rokkitt"/>
              </a:rPr>
              <a:t> </a:t>
            </a:r>
            <a:r>
              <a:rPr lang="en-US" sz="5000" dirty="0" err="1">
                <a:solidFill>
                  <a:srgbClr val="000000"/>
                </a:solidFill>
                <a:latin typeface="Rokkitt"/>
                <a:ea typeface="Rokkitt"/>
                <a:cs typeface="Rokkitt"/>
                <a:sym typeface="Rokkitt"/>
              </a:rPr>
              <a:t>động</a:t>
            </a:r>
            <a:endParaRPr lang="en-US" sz="5000" dirty="0">
              <a:solidFill>
                <a:srgbClr val="000000"/>
              </a:solidFill>
              <a:latin typeface="Rokkitt"/>
              <a:ea typeface="Rokkitt"/>
              <a:cs typeface="Rokkitt"/>
              <a:sym typeface="Rokkitt"/>
            </a:endParaRPr>
          </a:p>
        </p:txBody>
      </p:sp>
      <p:sp>
        <p:nvSpPr>
          <p:cNvPr id="8" name="TextBox 8"/>
          <p:cNvSpPr txBox="1"/>
          <p:nvPr/>
        </p:nvSpPr>
        <p:spPr>
          <a:xfrm>
            <a:off x="2997200" y="3009900"/>
            <a:ext cx="14569376" cy="1393825"/>
          </a:xfrm>
          <a:prstGeom prst="rect">
            <a:avLst/>
          </a:prstGeom>
        </p:spPr>
        <p:txBody>
          <a:bodyPr lIns="0" tIns="0" rIns="0" bIns="0" rtlCol="0" anchor="t">
            <a:spAutoFit/>
          </a:bodyPr>
          <a:lstStyle/>
          <a:p>
            <a:pPr algn="l">
              <a:lnSpc>
                <a:spcPts val="5599"/>
              </a:lnSpc>
              <a:spcBef>
                <a:spcPct val="0"/>
              </a:spcBef>
            </a:pPr>
            <a:r>
              <a:rPr lang="en-US" sz="3999" dirty="0" err="1">
                <a:solidFill>
                  <a:srgbClr val="000000"/>
                </a:solidFill>
                <a:latin typeface="Rokkitt"/>
                <a:ea typeface="Rokkitt"/>
                <a:cs typeface="Rokkitt"/>
                <a:sym typeface="Rokkitt"/>
              </a:rPr>
              <a:t>Chọn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ngẫu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nhiên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một</a:t>
            </a:r>
            <a:r>
              <a:rPr lang="en-US" sz="3999" dirty="0">
                <a:solidFill>
                  <a:srgbClr val="000000"/>
                </a:solidFill>
                <a:latin typeface="Rokkitt"/>
                <a:ea typeface="Rokkitt"/>
                <a:cs typeface="Rokkitt"/>
                <a:sym typeface="Rokkitt"/>
              </a:rPr>
              <a:t> vector </a:t>
            </a:r>
            <a:r>
              <a:rPr lang="en-US" sz="3999" dirty="0" err="1">
                <a:solidFill>
                  <a:srgbClr val="000000"/>
                </a:solidFill>
                <a:latin typeface="Rokkitt"/>
                <a:ea typeface="Rokkitt"/>
                <a:cs typeface="Rokkitt"/>
                <a:sym typeface="Rokkitt"/>
              </a:rPr>
              <a:t>hệ</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số</a:t>
            </a:r>
            <a:r>
              <a:rPr lang="en-US" sz="3999" dirty="0">
                <a:solidFill>
                  <a:srgbClr val="000000"/>
                </a:solidFill>
                <a:latin typeface="Rokkitt"/>
                <a:ea typeface="Rokkitt"/>
                <a:cs typeface="Rokkitt"/>
                <a:sym typeface="Rokkitt"/>
              </a:rPr>
              <a:t> w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bias ­­b (</a:t>
            </a:r>
            <a:r>
              <a:rPr lang="en-US" sz="3999" dirty="0" err="1">
                <a:solidFill>
                  <a:srgbClr val="000000"/>
                </a:solidFill>
                <a:latin typeface="Rokkitt"/>
                <a:ea typeface="Rokkitt"/>
                <a:cs typeface="Rokkitt"/>
                <a:sym typeface="Rokkitt"/>
              </a:rPr>
              <a:t>thường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bằng</a:t>
            </a:r>
            <a:r>
              <a:rPr lang="en-US" sz="3999" dirty="0">
                <a:solidFill>
                  <a:srgbClr val="000000"/>
                </a:solidFill>
                <a:latin typeface="Rokkitt"/>
                <a:ea typeface="Rokkitt"/>
                <a:cs typeface="Rokkitt"/>
                <a:sym typeface="Rokkitt"/>
              </a:rPr>
              <a:t> 0 </a:t>
            </a:r>
            <a:r>
              <a:rPr lang="en-US" sz="3999" dirty="0" err="1">
                <a:solidFill>
                  <a:srgbClr val="000000"/>
                </a:solidFill>
                <a:latin typeface="Rokkitt"/>
                <a:ea typeface="Rokkitt"/>
                <a:cs typeface="Rokkitt"/>
                <a:sym typeface="Rokkitt"/>
              </a:rPr>
              <a:t>hoặc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giá</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trị</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nhỏ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ngẫu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nhiên</a:t>
            </a:r>
            <a:r>
              <a:rPr lang="en-US" sz="3999" dirty="0">
                <a:solidFill>
                  <a:srgbClr val="000000"/>
                </a:solidFill>
                <a:latin typeface="Rokkitt"/>
                <a:ea typeface="Rokkitt"/>
                <a:cs typeface="Rokkitt"/>
                <a:sym typeface="Rokkitt"/>
              </a:rPr>
              <a:t>)</a:t>
            </a:r>
          </a:p>
        </p:txBody>
      </p:sp>
      <p:sp>
        <p:nvSpPr>
          <p:cNvPr id="9" name="TextBox 9"/>
          <p:cNvSpPr txBox="1"/>
          <p:nvPr/>
        </p:nvSpPr>
        <p:spPr>
          <a:xfrm>
            <a:off x="2997200" y="7581393"/>
            <a:ext cx="15016362" cy="1939925"/>
          </a:xfrm>
          <a:prstGeom prst="rect">
            <a:avLst/>
          </a:prstGeom>
        </p:spPr>
        <p:txBody>
          <a:bodyPr lIns="0" tIns="0" rIns="0" bIns="0" rtlCol="0" anchor="t">
            <a:spAutoFit/>
          </a:bodyPr>
          <a:lstStyle/>
          <a:p>
            <a:pPr algn="l">
              <a:lnSpc>
                <a:spcPts val="5599"/>
              </a:lnSpc>
            </a:pPr>
            <a:r>
              <a:rPr lang="en-US" sz="3999" dirty="0" err="1">
                <a:solidFill>
                  <a:srgbClr val="000000"/>
                </a:solidFill>
                <a:latin typeface="Rokkitt"/>
                <a:ea typeface="Rokkitt"/>
                <a:cs typeface="Rokkitt"/>
                <a:sym typeface="Rokkitt"/>
              </a:rPr>
              <a:t>Kiểm</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tra</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xem</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có</a:t>
            </a:r>
            <a:r>
              <a:rPr lang="en-US" sz="3999" dirty="0">
                <a:solidFill>
                  <a:srgbClr val="000000"/>
                </a:solidFill>
                <a:latin typeface="Rokkitt"/>
                <a:ea typeface="Rokkitt"/>
                <a:cs typeface="Rokkitt"/>
                <a:sym typeface="Rokkitt"/>
              </a:rPr>
              <a:t> bao </a:t>
            </a:r>
            <a:r>
              <a:rPr lang="en-US" sz="3999" dirty="0" err="1">
                <a:solidFill>
                  <a:srgbClr val="000000"/>
                </a:solidFill>
                <a:latin typeface="Rokkitt"/>
                <a:ea typeface="Rokkitt"/>
                <a:cs typeface="Rokkitt"/>
                <a:sym typeface="Rokkitt"/>
              </a:rPr>
              <a:t>nhiêu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điểm</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bị</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phân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lớp</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lỗi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Nếu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không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còn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điểm</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nào</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dừng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thuật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toán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Nếu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còn</a:t>
            </a:r>
            <a:r>
              <a:rPr lang="en-US" sz="3999" dirty="0">
                <a:solidFill>
                  <a:srgbClr val="000000"/>
                </a:solidFill>
                <a:latin typeface="Rokkitt"/>
                <a:ea typeface="Rokkitt"/>
                <a:cs typeface="Rokkitt"/>
                <a:sym typeface="Rokkitt"/>
              </a:rPr>
              <a:t>, quay </a:t>
            </a:r>
            <a:r>
              <a:rPr lang="en-US" sz="3999" dirty="0" err="1">
                <a:solidFill>
                  <a:srgbClr val="000000"/>
                </a:solidFill>
                <a:latin typeface="Rokkitt"/>
                <a:ea typeface="Rokkitt"/>
                <a:cs typeface="Rokkitt"/>
                <a:sym typeface="Rokkitt"/>
              </a:rPr>
              <a:t>lại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bước</a:t>
            </a:r>
            <a:r>
              <a:rPr lang="en-US" sz="3999" dirty="0">
                <a:solidFill>
                  <a:srgbClr val="000000"/>
                </a:solidFill>
                <a:latin typeface="Rokkitt"/>
                <a:ea typeface="Rokkitt"/>
                <a:cs typeface="Rokkitt"/>
                <a:sym typeface="Rokkitt"/>
              </a:rPr>
              <a:t> 2.</a:t>
            </a:r>
          </a:p>
          <a:p>
            <a:pPr algn="l">
              <a:lnSpc>
                <a:spcPts val="4200"/>
              </a:lnSpc>
              <a:spcBef>
                <a:spcPct val="0"/>
              </a:spcBef>
            </a:pPr>
            <a:endParaRPr lang="en-US" sz="3999" dirty="0">
              <a:solidFill>
                <a:srgbClr val="000000"/>
              </a:solidFill>
              <a:latin typeface="Rokkitt"/>
              <a:ea typeface="Rokkitt"/>
              <a:cs typeface="Rokkitt"/>
              <a:sym typeface="Rokkit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1366</Words>
  <Application>Microsoft Office PowerPoint</Application>
  <PresentationFormat>Custom</PresentationFormat>
  <Paragraphs>117</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BBT Martires Semi-Bold</vt:lpstr>
      <vt:lpstr>Rokkitt Bold</vt:lpstr>
      <vt:lpstr>Paytone One</vt:lpstr>
      <vt:lpstr>Arial</vt:lpstr>
      <vt:lpstr>Rokkitt</vt:lpstr>
      <vt:lpstr>Cheddar</vt:lpstr>
      <vt:lpstr>Aptos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báo thời tiết</dc:title>
  <cp:lastModifiedBy>TRAN DANG HIEU</cp:lastModifiedBy>
  <cp:revision>13</cp:revision>
  <dcterms:created xsi:type="dcterms:W3CDTF">2006-08-16T00:00:00Z</dcterms:created>
  <dcterms:modified xsi:type="dcterms:W3CDTF">2024-09-19T06:40:55Z</dcterms:modified>
  <dc:identifier>DAGRFEOggQM</dc:identifier>
</cp:coreProperties>
</file>